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95" r:id="rId3"/>
    <p:sldId id="293" r:id="rId4"/>
    <p:sldId id="294" r:id="rId5"/>
    <p:sldId id="271" r:id="rId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mira Dahmani" initials="AD" lastIdx="1" clrIdx="6">
    <p:extLst>
      <p:ext uri="{19B8F6BF-5375-455C-9EA6-DF929625EA0E}">
        <p15:presenceInfo xmlns:p15="http://schemas.microsoft.com/office/powerpoint/2012/main" userId="S::amira.dahmani@amagroup.tn::ec207a6e-1ffd-41d0-970d-57adc5ccb7ae" providerId="AD"/>
      </p:ext>
    </p:extLst>
  </p:cmAuthor>
  <p:cmAuthor id="6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E"/>
    <a:srgbClr val="1BB0E2"/>
    <a:srgbClr val="132BDC"/>
    <a:srgbClr val="4A5EE6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44" autoAdjust="0"/>
    <p:restoredTop sz="94626"/>
  </p:normalViewPr>
  <p:slideViewPr>
    <p:cSldViewPr snapToGrid="0">
      <p:cViewPr>
        <p:scale>
          <a:sx n="100" d="100"/>
          <a:sy n="100" d="100"/>
        </p:scale>
        <p:origin x="-30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715253232627631"/>
          <c:y val="0.14327684543579022"/>
          <c:w val="0.30039767484668967"/>
          <c:h val="0.75016305705377873"/>
        </c:manualLayout>
      </c:layout>
      <c:pieChart>
        <c:varyColors val="1"/>
        <c:ser>
          <c:idx val="0"/>
          <c:order val="0"/>
          <c:tx>
            <c:strRef>
              <c:f>Feuil1!$C$1</c:f>
              <c:strCache>
                <c:ptCount val="1"/>
                <c:pt idx="0">
                  <c:v>ACTIVITIES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7C-45B5-B66D-5BB7D3067DA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87C-45B5-B66D-5BB7D3067DAC}"/>
              </c:ext>
            </c:extLst>
          </c:dPt>
          <c:dLbls>
            <c:dLbl>
              <c:idx val="0"/>
              <c:layout>
                <c:manualLayout>
                  <c:x val="-0.20944914798019387"/>
                  <c:y val="7.53708102432209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6C655B-6D1D-42D1-8D9D-C585C5B783AE}" type="CATEGORYNAME">
                      <a:rPr lang="en-US" sz="700" smtClean="0">
                        <a:solidFill>
                          <a:schemeClr val="bg1"/>
                        </a:solidFill>
                      </a:rPr>
                      <a:pPr>
                        <a:defRPr sz="700"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64260185805389"/>
                      <c:h val="0.134856243886072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7C-45B5-B66D-5BB7D3067DAC}"/>
                </c:ext>
              </c:extLst>
            </c:dLbl>
            <c:dLbl>
              <c:idx val="1"/>
              <c:layout>
                <c:manualLayout>
                  <c:x val="0.20100546884278364"/>
                  <c:y val="-6.71066393647894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AB3758-2564-405B-8D3D-BBEC81657F10}" type="CATEGORYNAME">
                      <a:rPr lang="en-US" sz="700" smtClean="0">
                        <a:solidFill>
                          <a:schemeClr val="bg1"/>
                        </a:solidFill>
                      </a:rPr>
                      <a:pPr>
                        <a:defRPr sz="700"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61083273728039"/>
                      <c:h val="0.194443886533406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87C-45B5-B66D-5BB7D3067D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ENGINEERING</c:v>
                </c:pt>
                <c:pt idx="1">
                  <c:v>PROJECT MANAGEMENT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7-4C16-A148-EBA767C7211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715253232627631"/>
          <c:y val="0.14327684543579022"/>
          <c:w val="0.30039767484668967"/>
          <c:h val="0.75016305705377873"/>
        </c:manualLayout>
      </c:layout>
      <c:pieChart>
        <c:varyColors val="1"/>
        <c:ser>
          <c:idx val="0"/>
          <c:order val="0"/>
          <c:tx>
            <c:strRef>
              <c:f>Feuil1!$C$1</c:f>
              <c:strCache>
                <c:ptCount val="1"/>
                <c:pt idx="0">
                  <c:v>ACTIVITIES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6E-4338-AE72-1CDEBD89E83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6E-4338-AE72-1CDEBD89E83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8A9-490E-BEAE-04F497E6ECD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A9-490E-BEAE-04F497E6ECD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A9-490E-BEAE-04F497E6ECD7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A9-490E-BEAE-04F497E6ECD7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8A9-490E-BEAE-04F497E6ECD7}"/>
              </c:ext>
            </c:extLst>
          </c:dPt>
          <c:dLbls>
            <c:dLbl>
              <c:idx val="0"/>
              <c:layout>
                <c:manualLayout>
                  <c:x val="-5.6538249142423162E-2"/>
                  <c:y val="0.10681786104281037"/>
                </c:manualLayout>
              </c:layout>
              <c:tx>
                <c:rich>
                  <a:bodyPr/>
                  <a:lstStyle/>
                  <a:p>
                    <a:fld id="{636C655B-6D1D-42D1-8D9D-C585C5B783AE}" type="CATEGORYNAME">
                      <a:rPr lang="en-US" sz="500" smtClean="0">
                        <a:solidFill>
                          <a:schemeClr val="tx1">
                            <a:lumMod val="75000"/>
                          </a:schemeClr>
                        </a:solidFill>
                      </a:rPr>
                      <a:pPr/>
                      <a:t>[NOM DE CATÉGORIE]</a:t>
                    </a:fld>
                    <a:endParaRPr lang="fr-F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64260185805389"/>
                      <c:h val="0.134856243886072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66E-4338-AE72-1CDEBD89E839}"/>
                </c:ext>
              </c:extLst>
            </c:dLbl>
            <c:dLbl>
              <c:idx val="1"/>
              <c:layout>
                <c:manualLayout>
                  <c:x val="-3.6239929333121857E-3"/>
                  <c:y val="9.7991586005729839E-2"/>
                </c:manualLayout>
              </c:layout>
              <c:tx>
                <c:rich>
                  <a:bodyPr/>
                  <a:lstStyle/>
                  <a:p>
                    <a:fld id="{AEAB3758-2564-405B-8D3D-BBEC81657F10}" type="CATEGORYNAME">
                      <a:rPr lang="en-US" sz="500" smtClean="0">
                        <a:solidFill>
                          <a:schemeClr val="tx1">
                            <a:lumMod val="75000"/>
                          </a:schemeClr>
                        </a:solidFill>
                      </a:rPr>
                      <a:pPr/>
                      <a:t>[NOM DE CATÉGORIE]</a:t>
                    </a:fld>
                    <a:endParaRPr lang="fr-F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61083273728039"/>
                      <c:h val="0.194443886533406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6E-4338-AE72-1CDEBD89E839}"/>
                </c:ext>
              </c:extLst>
            </c:dLbl>
            <c:dLbl>
              <c:idx val="2"/>
              <c:layout>
                <c:manualLayout>
                  <c:x val="-0.10530545711768513"/>
                  <c:y val="-0.217164870212033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3CF255-83FA-45B6-8FE3-66AF967C2E4B}" type="CATEGORYNAME">
                      <a:rPr lang="en-US" sz="600" smtClean="0">
                        <a:solidFill>
                          <a:schemeClr val="bg1"/>
                        </a:solidFill>
                      </a:rPr>
                      <a:pPr>
                        <a:defRPr sz="600"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8A9-490E-BEAE-04F497E6ECD7}"/>
                </c:ext>
              </c:extLst>
            </c:dLbl>
            <c:dLbl>
              <c:idx val="3"/>
              <c:layout>
                <c:manualLayout>
                  <c:x val="1.6814873386580446E-2"/>
                  <c:y val="4.0341611138761502E-2"/>
                </c:manualLayout>
              </c:layout>
              <c:tx>
                <c:rich>
                  <a:bodyPr/>
                  <a:lstStyle/>
                  <a:p>
                    <a:fld id="{FCF258AE-3D19-44C5-9681-C137F23FEB21}" type="CATEGORYNAME">
                      <a:rPr lang="en-US" smtClean="0"/>
                      <a:pPr/>
                      <a:t>[NOM DE CATÉGORIE]</a:t>
                    </a:fld>
                    <a:endParaRPr lang="fr-F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A9-490E-BEAE-04F497E6ECD7}"/>
                </c:ext>
              </c:extLst>
            </c:dLbl>
            <c:dLbl>
              <c:idx val="4"/>
              <c:layout>
                <c:manualLayout>
                  <c:x val="-2.6446824447683526E-2"/>
                  <c:y val="9.0545770593609951E-2"/>
                </c:manualLayout>
              </c:layout>
              <c:tx>
                <c:rich>
                  <a:bodyPr/>
                  <a:lstStyle/>
                  <a:p>
                    <a:fld id="{BC4C9F80-ECDA-4035-B741-9EA9721F4E52}" type="CATEGORYNAME">
                      <a:rPr lang="en-US" smtClean="0"/>
                      <a:pPr/>
                      <a:t>[NOM DE CATÉGORIE]</a:t>
                    </a:fld>
                    <a:endParaRPr lang="fr-F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A9-490E-BEAE-04F497E6ECD7}"/>
                </c:ext>
              </c:extLst>
            </c:dLbl>
            <c:dLbl>
              <c:idx val="5"/>
              <c:layout>
                <c:manualLayout>
                  <c:x val="9.6208370042522844E-3"/>
                  <c:y val="8.2284060210325097E-2"/>
                </c:manualLayout>
              </c:layout>
              <c:tx>
                <c:rich>
                  <a:bodyPr/>
                  <a:lstStyle/>
                  <a:p>
                    <a:fld id="{904F4A31-4980-4A4A-92A3-FC00814B2FF6}" type="CATEGORYNAME">
                      <a:rPr lang="en-US" smtClean="0"/>
                      <a:pPr/>
                      <a:t>[NOM DE CATÉGORIE]</a:t>
                    </a:fld>
                    <a:endParaRPr lang="fr-F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A9-490E-BEAE-04F497E6ECD7}"/>
                </c:ext>
              </c:extLst>
            </c:dLbl>
            <c:dLbl>
              <c:idx val="6"/>
              <c:layout>
                <c:manualLayout>
                  <c:x val="8.7620445696833995E-3"/>
                  <c:y val="0.1030330493176939"/>
                </c:manualLayout>
              </c:layout>
              <c:tx>
                <c:rich>
                  <a:bodyPr/>
                  <a:lstStyle/>
                  <a:p>
                    <a:fld id="{9332270C-9745-46FD-9B9D-6651A3DE09FA}" type="CATEGORYNAME">
                      <a:rPr lang="en-US" smtClean="0"/>
                      <a:pPr/>
                      <a:t>[NOM DE CATÉGORIE]</a:t>
                    </a:fld>
                    <a:endParaRPr lang="fr-F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8A9-490E-BEAE-04F497E6EC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Feuil1!$A$2:$A$8</c:f>
              <c:strCache>
                <c:ptCount val="7"/>
                <c:pt idx="0">
                  <c:v>ENGINEERING</c:v>
                </c:pt>
                <c:pt idx="1">
                  <c:v>PROJECT MANAGEMENT</c:v>
                </c:pt>
                <c:pt idx="2">
                  <c:v>CONSTRUCTION</c:v>
                </c:pt>
                <c:pt idx="3">
                  <c:v>FACILITY MANAGEMENT</c:v>
                </c:pt>
                <c:pt idx="4">
                  <c:v>TRADING</c:v>
                </c:pt>
                <c:pt idx="5">
                  <c:v>WOOD &amp; ALUMINIUM</c:v>
                </c:pt>
                <c:pt idx="6">
                  <c:v>READY MIXED CONCRETE</c:v>
                </c:pt>
              </c:strCache>
            </c:strRef>
          </c:cat>
          <c:val>
            <c:numRef>
              <c:f>Feuil1!$C$2:$C$8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50</c:v>
                </c:pt>
                <c:pt idx="3">
                  <c:v>10</c:v>
                </c:pt>
                <c:pt idx="4">
                  <c:v>5</c:v>
                </c:pt>
                <c:pt idx="5">
                  <c:v>5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6E-4338-AE72-1CDEBD89E83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sz="1400" dirty="0">
                <a:solidFill>
                  <a:schemeClr val="tx2"/>
                </a:solidFill>
              </a:rPr>
              <a:t>REVENUES</a:t>
            </a:r>
          </a:p>
        </c:rich>
      </c:tx>
      <c:layout>
        <c:manualLayout>
          <c:xMode val="edge"/>
          <c:yMode val="edge"/>
          <c:x val="0.42763109237482433"/>
          <c:y val="2.39884704233492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0011483249441217E-2"/>
          <c:y val="0"/>
          <c:w val="0.90670197375538264"/>
          <c:h val="0.71569601508062586"/>
        </c:manualLayout>
      </c:layout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REVENUES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94C-425D-832C-36978B67B7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1994</c:v>
                </c:pt>
                <c:pt idx="1">
                  <c:v>1998</c:v>
                </c:pt>
                <c:pt idx="2">
                  <c:v>2012</c:v>
                </c:pt>
                <c:pt idx="3">
                  <c:v>2016</c:v>
                </c:pt>
                <c:pt idx="4">
                  <c:v>2020</c:v>
                </c:pt>
                <c:pt idx="5">
                  <c:v>2022</c:v>
                </c:pt>
              </c:numCache>
            </c:numRef>
          </c:cat>
          <c:val>
            <c:numRef>
              <c:f>Feuil1!$C$2:$C$7</c:f>
              <c:numCache>
                <c:formatCode>General</c:formatCode>
                <c:ptCount val="6"/>
                <c:pt idx="0">
                  <c:v>0.01</c:v>
                </c:pt>
                <c:pt idx="1">
                  <c:v>0.02</c:v>
                </c:pt>
                <c:pt idx="2">
                  <c:v>0.3</c:v>
                </c:pt>
                <c:pt idx="3">
                  <c:v>0.5</c:v>
                </c:pt>
                <c:pt idx="4">
                  <c:v>7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AC-4484-BAAE-52544E7B5C4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52273663"/>
        <c:axId val="1352274079"/>
      </c:lineChart>
      <c:catAx>
        <c:axId val="1352273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2274079"/>
        <c:crosses val="autoZero"/>
        <c:auto val="1"/>
        <c:lblAlgn val="ctr"/>
        <c:lblOffset val="100"/>
        <c:noMultiLvlLbl val="0"/>
      </c:catAx>
      <c:valAx>
        <c:axId val="13522740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2273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fr-FR" sz="1400" dirty="0">
                <a:solidFill>
                  <a:srgbClr val="FFC000"/>
                </a:solidFill>
              </a:rPr>
              <a:t>TOP</a:t>
            </a:r>
            <a:r>
              <a:rPr lang="fr-FR" sz="1400" baseline="0" dirty="0">
                <a:solidFill>
                  <a:srgbClr val="FFC000"/>
                </a:solidFill>
              </a:rPr>
              <a:t> TALENTS </a:t>
            </a:r>
            <a:r>
              <a:rPr lang="fr-FR" sz="1400" dirty="0">
                <a:solidFill>
                  <a:srgbClr val="FFC000"/>
                </a:solidFill>
              </a:rPr>
              <a:t>HEAD COUNT</a:t>
            </a:r>
          </a:p>
        </c:rich>
      </c:tx>
      <c:layout>
        <c:manualLayout>
          <c:xMode val="edge"/>
          <c:yMode val="edge"/>
          <c:x val="0.3314019979479253"/>
          <c:y val="2.39884704233492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0011483249441217E-2"/>
          <c:y val="3.4124071391199065E-2"/>
          <c:w val="0.90670197375538264"/>
          <c:h val="0.68157194368942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ACTIVITIES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26B-4264-A183-AB2AAF953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1994</c:v>
                </c:pt>
                <c:pt idx="1">
                  <c:v>1998</c:v>
                </c:pt>
                <c:pt idx="2">
                  <c:v>2012</c:v>
                </c:pt>
                <c:pt idx="3">
                  <c:v>2016</c:v>
                </c:pt>
                <c:pt idx="4">
                  <c:v>2020</c:v>
                </c:pt>
                <c:pt idx="5">
                  <c:v>2022</c:v>
                </c:pt>
              </c:numCache>
            </c:numRef>
          </c:cat>
          <c:val>
            <c:numRef>
              <c:f>Feuil1!$C$2:$C$7</c:f>
              <c:numCache>
                <c:formatCode>General</c:formatCode>
                <c:ptCount val="6"/>
                <c:pt idx="0">
                  <c:v>4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40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4A-469B-A629-21862C7BA4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52273663"/>
        <c:axId val="1352274079"/>
      </c:barChart>
      <c:catAx>
        <c:axId val="1352273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2274079"/>
        <c:crosses val="autoZero"/>
        <c:auto val="1"/>
        <c:lblAlgn val="ctr"/>
        <c:lblOffset val="100"/>
        <c:noMultiLvlLbl val="0"/>
      </c:catAx>
      <c:valAx>
        <c:axId val="13522740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2273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64E9DA3D-F11F-4D8F-BF64-49640F26B424}" type="datetime1">
              <a:rPr lang="fr-FR" smtClean="0"/>
              <a:t>18/08/2022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07B964BE-1CD1-1943-8CAA-B6D417321F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fld id="{959A9978-A48E-43EB-9302-859ACA122014}" type="datetime1">
              <a:rPr lang="fr-FR" smtClean="0"/>
              <a:pPr/>
              <a:t>18/08/2022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 noProof="0"/>
              <a:t>Cliquez pour modifier le style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8D7D3E5B-4BED-B24C-9674-6B6454D04561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234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8D7D3E5B-4BED-B24C-9674-6B6454D04561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e libre 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0" name="Image 9" descr="Espace entre deux bâtiments sur un ciel bleu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fr-FR" sz="2400" cap="all" spc="300" baseline="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fr-FR" sz="4500" cap="all" baseline="0"/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fr-FR" sz="3600" baseline="0"/>
            </a:lvl1pPr>
          </a:lstStyle>
          <a:p>
            <a:pPr rtl="0"/>
            <a:r>
              <a:rPr lang="fr-FR"/>
              <a:t>CLIQUEZ POUR MODIFIER LE TITRE DU MASQUE</a:t>
            </a:r>
          </a:p>
        </p:txBody>
      </p:sp>
      <p:sp>
        <p:nvSpPr>
          <p:cNvPr id="8" name="Espace réservé d’image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0" name="Espace réservé du texte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18" name="Espace réservé d’image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6" name="Espace réservé du texte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19" name="Espace réservé d’image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9" name="Espace réservé du texte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17" name="Espace réservé d’image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42" name="Espace réservé du texte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9" name="Espace réservé du texte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3" name="Espace réservé du texte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6" name="Espace réservé d’image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45" name="Espace réservé du texte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7" name="Espace réservé d’image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48" name="Espace réservé du texte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5" name="Espace réservé d’image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4" name="Espace réservé du texte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51" name="Espace réservé du texte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fr-FR" sz="3600" cap="all" baseline="0"/>
            </a:lvl1pPr>
          </a:lstStyle>
          <a:p>
            <a:pPr rtl="0"/>
            <a:r>
              <a:rPr lang="fr-FR"/>
              <a:t>CLIQUEZ POUR MODIFIER LE TITRE DU MASQUE</a:t>
            </a:r>
          </a:p>
        </p:txBody>
      </p:sp>
      <p:sp>
        <p:nvSpPr>
          <p:cNvPr id="15" name="Espace réservé du texte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40" name="Espace réservé du texte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fr-FR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fr-FR"/>
              <a:t>Deuxième niveau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fr-FR" dirty="0"/>
          </a:p>
        </p:txBody>
      </p:sp>
      <p:sp>
        <p:nvSpPr>
          <p:cNvPr id="20" name="Espace réservé du texte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19" name="Espace réservé du texte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fr-FR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fr-FR"/>
              <a:t>Deuxième niveau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8" name="Espace réservé d’image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2" name="Espace réservé d’image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3" name="Espace réservé d’image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fr-FR" sz="3600" baseline="0"/>
            </a:lvl1pPr>
          </a:lstStyle>
          <a:p>
            <a:pPr rtl="0"/>
            <a:r>
              <a:rPr lang="fr-FR"/>
              <a:t>Cliquez pour modifier le titre principal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6" name="Espace réservé d’image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fr-FR" sz="16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1" name="Sous-titr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fr-FR"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5pPr>
            <a:lvl6pPr>
              <a:defRPr lang="fr-FR" sz="2000"/>
            </a:lvl6pPr>
            <a:lvl7pPr>
              <a:defRPr lang="fr-FR" sz="2000"/>
            </a:lvl7pPr>
            <a:lvl8pPr>
              <a:defRPr lang="fr-FR" sz="2000"/>
            </a:lvl8pPr>
            <a:lvl9pPr>
              <a:defRPr lang="fr-FR" sz="2000"/>
            </a:lvl9pPr>
          </a:lstStyle>
          <a:p>
            <a:pPr lvl="0" rtl="0"/>
            <a:r>
              <a:rPr lang="fr-FR"/>
              <a:t>Cliquez pour modifier les styles de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fr-FR" sz="16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1" name="Espace réservé du texte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5pPr>
            <a:lvl6pPr>
              <a:defRPr lang="fr-FR" sz="2000"/>
            </a:lvl6pPr>
            <a:lvl7pPr>
              <a:defRPr lang="fr-FR" sz="2000"/>
            </a:lvl7pPr>
            <a:lvl8pPr>
              <a:defRPr lang="fr-FR" sz="2000"/>
            </a:lvl8pPr>
            <a:lvl9pPr>
              <a:defRPr lang="fr-FR" sz="2000"/>
            </a:lvl9pPr>
          </a:lstStyle>
          <a:p>
            <a:pPr lvl="0" rtl="0"/>
            <a:r>
              <a:rPr lang="fr-FR"/>
              <a:t>Cliquez pour modifier les styles de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5" name="Espace réservé d’image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fr-FR" sz="1600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2" name="Espace réservé du texte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400" b="0" i="0">
                <a:latin typeface="+mn-lt"/>
              </a:defRPr>
            </a:lvl5pPr>
            <a:lvl6pPr>
              <a:defRPr lang="fr-FR" sz="2000"/>
            </a:lvl6pPr>
            <a:lvl7pPr>
              <a:defRPr lang="fr-FR" sz="2000"/>
            </a:lvl7pPr>
            <a:lvl8pPr>
              <a:defRPr lang="fr-FR" sz="2000"/>
            </a:lvl8pPr>
            <a:lvl9pPr>
              <a:defRPr lang="fr-FR" sz="2000"/>
            </a:lvl9pPr>
          </a:lstStyle>
          <a:p>
            <a:pPr lvl="0" rtl="0"/>
            <a:r>
              <a:rPr lang="fr-FR"/>
              <a:t>Cliquez pour modifier les styles de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fr-FR" sz="3600" baseline="0">
                <a:latin typeface="+mj-lt"/>
              </a:defRPr>
            </a:lvl1pPr>
          </a:lstStyle>
          <a:p>
            <a:pPr rtl="0"/>
            <a:r>
              <a:rPr lang="fr-FR"/>
              <a:t>CLIQUEZ POUR MODIFIER LE TITRE DU MASQUE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1800">
                <a:solidFill>
                  <a:schemeClr val="tx1"/>
                </a:solidFill>
              </a:defRPr>
            </a:lvl1pPr>
            <a:lvl2pPr marL="457200" indent="0">
              <a:buNone/>
              <a:defRPr lang="fr-F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lang="fr-FR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fr-FR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rand carrefour piéton avec une personne seule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orme libre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lang="fr-FR" sz="360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fr-FR" sz="18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lang="fr-F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06CA2-FE7C-4C5C-912E-332BF516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A0E16F-DA4E-40FB-B359-B626B786C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1FC875-9CBA-46A7-B896-E7C08840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92E0-59C6-488C-94DD-553D77481FE2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E7F86-A92F-4F2C-BB42-CB19DBCB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D27893-F0EE-41EF-A6CB-B01B82F6E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5618-778B-4B26-9767-49EDED1C78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fr-FR" sz="3600" cap="all" baseline="0"/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2000" cap="all" baseline="0"/>
            </a:lvl1pPr>
            <a:lvl2pPr marL="457200" indent="0">
              <a:buNone/>
              <a:defRPr lang="fr-FR"/>
            </a:lvl2pPr>
            <a:lvl3pPr marL="914400" indent="0">
              <a:buNone/>
              <a:defRPr lang="fr-FR"/>
            </a:lvl3pPr>
            <a:lvl4pPr marL="1371600" indent="0">
              <a:buNone/>
              <a:defRPr lang="fr-FR"/>
            </a:lvl4pPr>
            <a:lvl5pPr marL="1828800" indent="0">
              <a:buNone/>
              <a:defRPr lang="fr-FR"/>
            </a:lvl5pPr>
          </a:lstStyle>
          <a:p>
            <a:pPr lvl="0" rtl="0"/>
            <a:r>
              <a:rPr lang="fr-FR"/>
              <a:t>CLIQUEZ POUR MODIFIER LE STYLE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fr-FR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fr-FR"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1800">
                <a:solidFill>
                  <a:schemeClr val="tx1"/>
                </a:solidFill>
              </a:defRPr>
            </a:lvl1pPr>
            <a:lvl2pPr marL="457200" indent="0">
              <a:buNone/>
              <a:defRPr lang="fr-F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Image contenant un accessoire&#10;&#10;Description générée automatiquement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orme libre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fr-FR" sz="3600" cap="all" baseline="0"/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fr-FR" sz="2000" cap="all" spc="0" baseline="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MODIFIER LE STYLE DES SOUS-TITRES DU MASQUE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fr-FR" sz="3600" baseline="0"/>
            </a:lvl1pPr>
          </a:lstStyle>
          <a:p>
            <a:pPr rtl="0"/>
            <a:r>
              <a:rPr lang="fr-FR"/>
              <a:t>CLIQUEZ POUR MODIFIER LE TITRE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fr-FR">
                <a:latin typeface="+mn-lt"/>
              </a:defRPr>
            </a:lvl1pPr>
            <a:lvl2pPr>
              <a:defRPr lang="fr-FR">
                <a:latin typeface="+mn-lt"/>
              </a:defRPr>
            </a:lvl2pPr>
            <a:lvl3pPr>
              <a:defRPr lang="fr-FR">
                <a:latin typeface="+mn-lt"/>
              </a:defRPr>
            </a:lvl3pPr>
            <a:lvl4pPr>
              <a:defRPr lang="fr-FR">
                <a:latin typeface="+mn-lt"/>
              </a:defRPr>
            </a:lvl4pPr>
            <a:lvl5pPr>
              <a:defRPr lang="fr-FR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fr-FR" sz="3600" baseline="0"/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fr-FR">
                <a:latin typeface="+mn-lt"/>
              </a:defRPr>
            </a:lvl1pPr>
            <a:lvl2pPr>
              <a:defRPr lang="fr-FR">
                <a:latin typeface="+mn-lt"/>
              </a:defRPr>
            </a:lvl2pPr>
            <a:lvl3pPr>
              <a:defRPr lang="fr-FR">
                <a:latin typeface="+mn-lt"/>
              </a:defRPr>
            </a:lvl3pPr>
            <a:lvl4pPr>
              <a:defRPr lang="fr-FR">
                <a:latin typeface="+mn-lt"/>
              </a:defRPr>
            </a:lvl4pPr>
            <a:lvl5pPr>
              <a:defRPr lang="fr-FR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Forme libre 5" descr="Homme regardant des gratte-ciel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fr-FR" sz="2400" b="1">
                <a:latin typeface="+mn-lt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 lang="fr-FR">
                <a:latin typeface="+mn-lt"/>
              </a:defRPr>
            </a:lvl1pPr>
            <a:lvl2pPr>
              <a:defRPr lang="fr-FR">
                <a:latin typeface="+mn-lt"/>
              </a:defRPr>
            </a:lvl2pPr>
            <a:lvl3pPr>
              <a:defRPr lang="fr-FR">
                <a:latin typeface="+mn-lt"/>
              </a:defRPr>
            </a:lvl3pPr>
            <a:lvl4pPr>
              <a:defRPr lang="fr-FR">
                <a:latin typeface="+mn-lt"/>
              </a:defRPr>
            </a:lvl4pPr>
            <a:lvl5pPr>
              <a:defRPr lang="fr-FR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fr-FR" sz="2400" b="1">
                <a:latin typeface="+mn-lt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 lang="fr-FR">
                <a:latin typeface="+mn-lt"/>
              </a:defRPr>
            </a:lvl1pPr>
            <a:lvl2pPr>
              <a:defRPr lang="fr-FR">
                <a:latin typeface="+mn-lt"/>
              </a:defRPr>
            </a:lvl2pPr>
            <a:lvl3pPr>
              <a:defRPr lang="fr-FR">
                <a:latin typeface="+mn-lt"/>
              </a:defRPr>
            </a:lvl3pPr>
            <a:lvl4pPr>
              <a:defRPr lang="fr-FR">
                <a:latin typeface="+mn-lt"/>
              </a:defRPr>
            </a:lvl4pPr>
            <a:lvl5pPr>
              <a:defRPr lang="fr-FR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fr-FR" sz="3600" baseline="0"/>
            </a:lvl1pPr>
          </a:lstStyle>
          <a:p>
            <a:pPr rtl="0"/>
            <a:r>
              <a:rPr lang="fr-FR"/>
              <a:t>Cliquez pour modifier le titre principal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2" name="Image 11" descr="Maison moderne à conception cubique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fr-FR" sz="3000" b="0" i="0" spc="0" baseline="0">
                <a:latin typeface="+mn-lt"/>
              </a:defRPr>
            </a:lvl1pPr>
          </a:lstStyle>
          <a:p>
            <a:pPr rtl="0"/>
            <a:r>
              <a:rPr lang="fr-FR"/>
              <a:t>CLIQUEZ POUR MODIFIER LE STYLE DU TITRE DU MASQUE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fr-FR" sz="1800" b="1" spc="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modifier le style de sous-titre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fr-FR" sz="3600" baseline="0"/>
            </a:lvl1pPr>
          </a:lstStyle>
          <a:p>
            <a:pPr rtl="0"/>
            <a:r>
              <a:rPr lang="fr-FR"/>
              <a:t>CLIQUEZ POUR MODIFIER LE TITRE DU MASQUE</a:t>
            </a:r>
          </a:p>
        </p:txBody>
      </p:sp>
      <p:sp>
        <p:nvSpPr>
          <p:cNvPr id="6" name="Espace réservé d’image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11" name="Espace réservé du texte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5" name="Espace réservé d’image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28" name="Espace réservé du texte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6" name="Espace réservé d’image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4" name="Espace réservé du texte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9" name="Espace réservé du texte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fr-FR"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36" name="Espace réservé du texte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fr-FR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fr-FR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dirty="0"/>
              <a:t>PRÉSENTATION TITRE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CLIQUEZ POUR MODIFIER LE STYLE DU TITRE DE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 STYLE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1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  <p:sldLayoutId id="2147483666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fr-FR"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fr-FR"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fr-FR"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fr-FR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fr-FR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image" Target="../media/image16.jpeg"/><Relationship Id="rId3" Type="http://schemas.openxmlformats.org/officeDocument/2006/relationships/chart" Target="../charts/chart2.xml"/><Relationship Id="rId7" Type="http://schemas.openxmlformats.org/officeDocument/2006/relationships/image" Target="../media/image12.jfif"/><Relationship Id="rId12" Type="http://schemas.openxmlformats.org/officeDocument/2006/relationships/image" Target="../media/image15.jpeg"/><Relationship Id="rId2" Type="http://schemas.openxmlformats.org/officeDocument/2006/relationships/chart" Target="../charts/chart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chart" Target="../charts/chart4.xml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9.png"/><Relationship Id="rId2" Type="http://schemas.openxmlformats.org/officeDocument/2006/relationships/image" Target="../media/image20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jpeg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12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19.pn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13">
            <a:extLst>
              <a:ext uri="{FF2B5EF4-FFF2-40B4-BE49-F238E27FC236}">
                <a16:creationId xmlns:a16="http://schemas.microsoft.com/office/drawing/2014/main" id="{A4786350-1C31-4A39-93EA-505CBE13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817487"/>
            <a:ext cx="3625194" cy="1336433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22" y="2257264"/>
            <a:ext cx="6226593" cy="159079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Ama group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48915"/>
            <a:ext cx="3534397" cy="1073575"/>
          </a:xfrm>
        </p:spPr>
        <p:txBody>
          <a:bodyPr rtlCol="0"/>
          <a:lstStyle>
            <a:defPPr>
              <a:defRPr lang="fr-FR"/>
            </a:defPPr>
          </a:lstStyle>
          <a:p>
            <a:pPr algn="ctr" rtl="0">
              <a:lnSpc>
                <a:spcPct val="100000"/>
              </a:lnSpc>
            </a:pP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  <a:cs typeface="Aharoni" panose="02010803020104030203" pitchFamily="2" charset="-79"/>
              </a:rPr>
              <a:t>ANIS MAHMOUD</a:t>
            </a:r>
          </a:p>
          <a:p>
            <a:pPr algn="ctr" rtl="0">
              <a:lnSpc>
                <a:spcPct val="100000"/>
              </a:lnSpc>
            </a:pPr>
            <a:r>
              <a:rPr lang="fr-FR" sz="14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  <a:cs typeface="Aharoni" panose="02010803020104030203" pitchFamily="2" charset="-79"/>
              </a:rPr>
              <a:t>Ceo</a:t>
            </a: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  <a:cs typeface="Aharoni" panose="02010803020104030203" pitchFamily="2" charset="-79"/>
              </a:rPr>
              <a:t> ama group</a:t>
            </a:r>
          </a:p>
          <a:p>
            <a:pPr algn="ctr" rtl="0">
              <a:lnSpc>
                <a:spcPct val="100000"/>
              </a:lnSpc>
            </a:pPr>
            <a:endParaRPr lang="fr-FR" sz="1400" b="1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9F6198-EF33-4157-A194-FB8C5AE0D447}"/>
              </a:ext>
            </a:extLst>
          </p:cNvPr>
          <p:cNvSpPr txBox="1"/>
          <p:nvPr/>
        </p:nvSpPr>
        <p:spPr>
          <a:xfrm>
            <a:off x="-1010755" y="4819994"/>
            <a:ext cx="6202016" cy="307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fr-FR"/>
            </a:defPPr>
            <a:lvl1pPr indent="0" algn="ctr">
              <a:lnSpc>
                <a:spcPct val="100000"/>
              </a:lnSpc>
              <a:spcBef>
                <a:spcPts val="1000"/>
              </a:spcBef>
              <a:buFontTx/>
              <a:buNone/>
              <a:defRPr sz="1400" b="1" i="0" cap="all" spc="300" baseline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indent="0" algn="ctr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>
                <a:latin typeface="Avenir Next LT Pro" panose="020B0504020202020204" pitchFamily="34" charset="77"/>
              </a:defRPr>
            </a:lvl2pPr>
            <a:lvl3pPr indent="0" algn="ctr">
              <a:lnSpc>
                <a:spcPct val="150000"/>
              </a:lnSpc>
              <a:spcBef>
                <a:spcPts val="500"/>
              </a:spcBef>
              <a:buFontTx/>
              <a:buNone/>
              <a:defRPr b="0" i="0">
                <a:latin typeface="Avenir Next LT Pro" panose="020B0504020202020204" pitchFamily="34" charset="77"/>
              </a:defRPr>
            </a:lvl3pPr>
            <a:lvl4pPr indent="0" algn="ctr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>
                <a:latin typeface="Avenir Next LT Pro" panose="020B0504020202020204" pitchFamily="34" charset="77"/>
              </a:defRPr>
            </a:lvl4pPr>
            <a:lvl5pPr indent="0" algn="ctr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>
                <a:latin typeface="Avenir Next LT Pro" panose="020B0504020202020204" pitchFamily="34" charset="77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fr-FR" dirty="0"/>
              <a:t>Anis.mahmoud@amagroup.tn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7BA8840-86F4-45B3-963C-E8F13314E5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21" y="4812633"/>
            <a:ext cx="256716" cy="2567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A4D1AC-A516-4698-9466-65D5BF9F7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046" y="-217530"/>
            <a:ext cx="1996696" cy="124793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4906715-B7A5-415B-A424-96F38378E1E9}"/>
              </a:ext>
            </a:extLst>
          </p:cNvPr>
          <p:cNvSpPr txBox="1"/>
          <p:nvPr/>
        </p:nvSpPr>
        <p:spPr>
          <a:xfrm>
            <a:off x="7623897" y="6327673"/>
            <a:ext cx="359746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‘’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Quality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 First, 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Safety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 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Before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, Digital 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Forever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’’</a:t>
            </a:r>
          </a:p>
        </p:txBody>
      </p:sp>
      <p:pic>
        <p:nvPicPr>
          <p:cNvPr id="1026" name="Picture 2" descr="Ticad 8 : 100 hommes et femmes d'affaires japonais présents">
            <a:extLst>
              <a:ext uri="{FF2B5EF4-FFF2-40B4-BE49-F238E27FC236}">
                <a16:creationId xmlns:a16="http://schemas.microsoft.com/office/drawing/2014/main" id="{98E89931-1C89-421E-97C6-B738E345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0"/>
            <a:ext cx="3184499" cy="10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raphique 54">
            <a:extLst>
              <a:ext uri="{FF2B5EF4-FFF2-40B4-BE49-F238E27FC236}">
                <a16:creationId xmlns:a16="http://schemas.microsoft.com/office/drawing/2014/main" id="{10BC3DF5-EE08-4526-A7A3-F6F5DF956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2390235"/>
              </p:ext>
            </p:extLst>
          </p:nvPr>
        </p:nvGraphicFramePr>
        <p:xfrm>
          <a:off x="-805670" y="5228896"/>
          <a:ext cx="4318855" cy="161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D45D09E-5EAD-4E8E-B31C-5724DFD56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732258"/>
              </p:ext>
            </p:extLst>
          </p:nvPr>
        </p:nvGraphicFramePr>
        <p:xfrm>
          <a:off x="1939340" y="5209353"/>
          <a:ext cx="4318855" cy="161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7" name="Picture Placeholder 13">
            <a:extLst>
              <a:ext uri="{FF2B5EF4-FFF2-40B4-BE49-F238E27FC236}">
                <a16:creationId xmlns:a16="http://schemas.microsoft.com/office/drawing/2014/main" id="{C78392BB-E744-4F98-A279-2F7B2C2FF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7702" y="650806"/>
            <a:ext cx="1741413" cy="1414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8" name="Picture Placeholder 15">
            <a:extLst>
              <a:ext uri="{FF2B5EF4-FFF2-40B4-BE49-F238E27FC236}">
                <a16:creationId xmlns:a16="http://schemas.microsoft.com/office/drawing/2014/main" id="{1EA07DBA-E6E5-4720-ACCF-5466EBB0C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7702" y="2061302"/>
            <a:ext cx="1741413" cy="12584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9" name="Content Placeholder 19">
            <a:extLst>
              <a:ext uri="{FF2B5EF4-FFF2-40B4-BE49-F238E27FC236}">
                <a16:creationId xmlns:a16="http://schemas.microsoft.com/office/drawing/2014/main" id="{BC526E78-5A22-4070-B242-1AA866DDEF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7316" y="3303350"/>
            <a:ext cx="1741413" cy="12290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" name="Content Placeholder 19">
            <a:extLst>
              <a:ext uri="{FF2B5EF4-FFF2-40B4-BE49-F238E27FC236}">
                <a16:creationId xmlns:a16="http://schemas.microsoft.com/office/drawing/2014/main" id="{7A674670-69A7-4382-9FCD-00F017109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7702" y="4487842"/>
            <a:ext cx="1741413" cy="12290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3" name="Rectangle 13">
            <a:extLst>
              <a:ext uri="{FF2B5EF4-FFF2-40B4-BE49-F238E27FC236}">
                <a16:creationId xmlns:a16="http://schemas.microsoft.com/office/drawing/2014/main" id="{EF982194-055A-47BC-B443-EB1725B9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"/>
            <a:ext cx="7411711" cy="1179730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435959-ED6A-4F5A-B398-F1A09FC38276}"/>
              </a:ext>
            </a:extLst>
          </p:cNvPr>
          <p:cNvSpPr txBox="1"/>
          <p:nvPr/>
        </p:nvSpPr>
        <p:spPr>
          <a:xfrm>
            <a:off x="1254066" y="82034"/>
            <a:ext cx="4710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spc="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VISION MISSION </a:t>
            </a:r>
          </a:p>
          <a:p>
            <a:r>
              <a:rPr lang="fr-FR" sz="2400" b="1" dirty="0">
                <a:solidFill>
                  <a:schemeClr val="bg1"/>
                </a:solidFill>
                <a:latin typeface="BankGothic Lt BT" panose="020B0607020203060204" pitchFamily="34" charset="0"/>
              </a:rPr>
              <a:t>FROM THEORY TO PRATICE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261DC5-6A26-4CA7-ADB3-B4D0CDD797BF}"/>
              </a:ext>
            </a:extLst>
          </p:cNvPr>
          <p:cNvSpPr txBox="1"/>
          <p:nvPr/>
        </p:nvSpPr>
        <p:spPr>
          <a:xfrm>
            <a:off x="7613523" y="361475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PLAN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50C8E7D-D558-49D3-8B74-F91E6CD3B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>
            <a:off x="9536219" y="-1465372"/>
            <a:ext cx="0" cy="345122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Ovale 14">
            <a:extLst>
              <a:ext uri="{FF2B5EF4-FFF2-40B4-BE49-F238E27FC236}">
                <a16:creationId xmlns:a16="http://schemas.microsoft.com/office/drawing/2014/main" id="{F8F09CC2-38E0-4D52-B51C-1BF97B7F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536219" y="159006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5" name="Ovale 16">
            <a:extLst>
              <a:ext uri="{FF2B5EF4-FFF2-40B4-BE49-F238E27FC236}">
                <a16:creationId xmlns:a16="http://schemas.microsoft.com/office/drawing/2014/main" id="{A5E4964A-E2C4-476D-B961-F1DE1EAEE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7810607" y="159005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7" name="Ovale 18">
            <a:extLst>
              <a:ext uri="{FF2B5EF4-FFF2-40B4-BE49-F238E27FC236}">
                <a16:creationId xmlns:a16="http://schemas.microsoft.com/office/drawing/2014/main" id="{D41929C3-320F-4D7C-8C5E-E0ABF5501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1160596" y="159006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59F50-3A2B-4B39-BF6E-51982A84D797}"/>
              </a:ext>
            </a:extLst>
          </p:cNvPr>
          <p:cNvSpPr txBox="1"/>
          <p:nvPr/>
        </p:nvSpPr>
        <p:spPr>
          <a:xfrm>
            <a:off x="9434984" y="36147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85000"/>
                  </a:schemeClr>
                </a:solidFill>
              </a:rPr>
              <a:t>DO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80FA17A-2B5A-461D-BF30-9349C8E44CE0}"/>
              </a:ext>
            </a:extLst>
          </p:cNvPr>
          <p:cNvSpPr txBox="1"/>
          <p:nvPr/>
        </p:nvSpPr>
        <p:spPr>
          <a:xfrm>
            <a:off x="10688725" y="361474"/>
            <a:ext cx="114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85000"/>
                  </a:schemeClr>
                </a:solidFill>
              </a:rPr>
              <a:t>CHECK - ACT</a:t>
            </a:r>
          </a:p>
        </p:txBody>
      </p:sp>
      <p:sp>
        <p:nvSpPr>
          <p:cNvPr id="45" name="Rectangle 15">
            <a:extLst>
              <a:ext uri="{FF2B5EF4-FFF2-40B4-BE49-F238E27FC236}">
                <a16:creationId xmlns:a16="http://schemas.microsoft.com/office/drawing/2014/main" id="{8BED6CC5-B770-45EA-AC7A-6BFDF40C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965641" y="-28696"/>
            <a:ext cx="177798" cy="1917080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A078B7-43B0-41C9-AD53-0B4E08B8DF74}"/>
              </a:ext>
            </a:extLst>
          </p:cNvPr>
          <p:cNvSpPr txBox="1"/>
          <p:nvPr/>
        </p:nvSpPr>
        <p:spPr>
          <a:xfrm>
            <a:off x="4981082" y="1209345"/>
            <a:ext cx="5122205" cy="152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Digitalize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all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processes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in an attractive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environment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promoting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responsability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, initiative,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sharings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and collaboration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between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teams.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1A3E59-94F2-4B72-AF8E-E77BBF928237}"/>
              </a:ext>
            </a:extLst>
          </p:cNvPr>
          <p:cNvSpPr/>
          <p:nvPr/>
        </p:nvSpPr>
        <p:spPr>
          <a:xfrm>
            <a:off x="4811691" y="514690"/>
            <a:ext cx="280846" cy="132343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pPr rtl="0"/>
            <a:endParaRPr lang="fr-FR" sz="4000" b="1" dirty="0">
              <a:solidFill>
                <a:schemeClr val="accent1"/>
              </a:solidFill>
              <a:latin typeface="Gill Sans Ultra Bold" panose="020B0A02020104020203" pitchFamily="34" charset="77"/>
            </a:endParaRPr>
          </a:p>
          <a:p>
            <a:pPr rtl="0"/>
            <a:r>
              <a:rPr lang="fr-FR" sz="4000" b="1" dirty="0">
                <a:solidFill>
                  <a:schemeClr val="accent1"/>
                </a:solidFill>
                <a:latin typeface="Gill Sans Ultra Bold" panose="020B0A02020104020203" pitchFamily="34" charset="77"/>
              </a:rPr>
              <a:t>‘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E66FE74-3BCA-4C97-884B-2F76CA976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399" y="2238573"/>
            <a:ext cx="10629202" cy="11904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53" name="objet 7" descr="Rectangle beige">
            <a:extLst>
              <a:ext uri="{FF2B5EF4-FFF2-40B4-BE49-F238E27FC236}">
                <a16:creationId xmlns:a16="http://schemas.microsoft.com/office/drawing/2014/main" id="{FE5CDF45-9F80-4BAF-BABD-FD86111740FF}"/>
              </a:ext>
            </a:extLst>
          </p:cNvPr>
          <p:cNvSpPr/>
          <p:nvPr/>
        </p:nvSpPr>
        <p:spPr bwMode="white">
          <a:xfrm flipV="1">
            <a:off x="3513185" y="2815770"/>
            <a:ext cx="4428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78F16D-AC62-4EE3-980F-7F8F23A0792E}"/>
              </a:ext>
            </a:extLst>
          </p:cNvPr>
          <p:cNvGrpSpPr/>
          <p:nvPr/>
        </p:nvGrpSpPr>
        <p:grpSpPr>
          <a:xfrm>
            <a:off x="-220086" y="3047752"/>
            <a:ext cx="6070929" cy="1058842"/>
            <a:chOff x="-725210" y="3146277"/>
            <a:chExt cx="6370234" cy="1058842"/>
          </a:xfrm>
        </p:grpSpPr>
        <p:graphicFrame>
          <p:nvGraphicFramePr>
            <p:cNvPr id="2" name="Graphique 1">
              <a:extLst>
                <a:ext uri="{FF2B5EF4-FFF2-40B4-BE49-F238E27FC236}">
                  <a16:creationId xmlns:a16="http://schemas.microsoft.com/office/drawing/2014/main" id="{D3279073-47DF-464C-9AEF-150B8B589FD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47655"/>
                </p:ext>
              </p:extLst>
            </p:nvPr>
          </p:nvGraphicFramePr>
          <p:xfrm>
            <a:off x="-725210" y="3146277"/>
            <a:ext cx="6370234" cy="10588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43398FC-84A1-4B48-8D81-AB09ED598D0E}"/>
                </a:ext>
              </a:extLst>
            </p:cNvPr>
            <p:cNvSpPr txBox="1"/>
            <p:nvPr/>
          </p:nvSpPr>
          <p:spPr>
            <a:xfrm>
              <a:off x="1249830" y="3603222"/>
              <a:ext cx="41916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M€</a:t>
              </a:r>
            </a:p>
            <a:p>
              <a:pPr algn="ctr"/>
              <a:endParaRPr lang="fr-FR" sz="105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E9C4DF1-E578-4719-A33F-DE104001EEEC}"/>
                </a:ext>
              </a:extLst>
            </p:cNvPr>
            <p:cNvSpPr txBox="1"/>
            <p:nvPr/>
          </p:nvSpPr>
          <p:spPr>
            <a:xfrm>
              <a:off x="2172272" y="3603222"/>
              <a:ext cx="41916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M€</a:t>
              </a:r>
            </a:p>
            <a:p>
              <a:pPr algn="ctr"/>
              <a:endParaRPr lang="fr-FR" sz="1050" b="1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C7D9CC9-D1B7-4C40-9E87-DB2F6DA9E212}"/>
                </a:ext>
              </a:extLst>
            </p:cNvPr>
            <p:cNvSpPr txBox="1"/>
            <p:nvPr/>
          </p:nvSpPr>
          <p:spPr>
            <a:xfrm>
              <a:off x="3145023" y="3589239"/>
              <a:ext cx="41916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M€</a:t>
              </a:r>
            </a:p>
            <a:p>
              <a:pPr algn="ctr"/>
              <a:endParaRPr lang="fr-FR" sz="1050" b="1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5417866-CA55-47DB-96FB-19168A13B9C3}"/>
                </a:ext>
              </a:extLst>
            </p:cNvPr>
            <p:cNvSpPr txBox="1"/>
            <p:nvPr/>
          </p:nvSpPr>
          <p:spPr>
            <a:xfrm>
              <a:off x="4072728" y="3492842"/>
              <a:ext cx="41916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M€</a:t>
              </a:r>
            </a:p>
            <a:p>
              <a:pPr algn="ctr"/>
              <a:endParaRPr lang="fr-FR" sz="1050" b="1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022E036-DC5A-4441-B322-4B0962B0C2B5}"/>
                </a:ext>
              </a:extLst>
            </p:cNvPr>
            <p:cNvSpPr txBox="1"/>
            <p:nvPr/>
          </p:nvSpPr>
          <p:spPr>
            <a:xfrm>
              <a:off x="5049554" y="3204479"/>
              <a:ext cx="41916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M€</a:t>
              </a:r>
            </a:p>
            <a:p>
              <a:pPr algn="ctr"/>
              <a:endParaRPr lang="fr-FR" sz="1050" b="1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0E3D704-63D6-429E-A06D-6E91B1D0F8B5}"/>
                </a:ext>
              </a:extLst>
            </p:cNvPr>
            <p:cNvSpPr txBox="1"/>
            <p:nvPr/>
          </p:nvSpPr>
          <p:spPr>
            <a:xfrm>
              <a:off x="271149" y="3601320"/>
              <a:ext cx="41916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M€</a:t>
              </a:r>
            </a:p>
            <a:p>
              <a:pPr algn="ctr"/>
              <a:endParaRPr lang="fr-FR" sz="1050" b="1" dirty="0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3B5FFE2-68DE-4F5E-9F3A-CB774238F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0593" y="3047752"/>
            <a:ext cx="3758950" cy="3796548"/>
          </a:xfrm>
          <a:prstGeom prst="rect">
            <a:avLst/>
          </a:prstGeom>
        </p:spPr>
      </p:pic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F53DB208-A1EC-4FDB-A255-B5C90722C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809818"/>
              </p:ext>
            </p:extLst>
          </p:nvPr>
        </p:nvGraphicFramePr>
        <p:xfrm>
          <a:off x="-220087" y="4217466"/>
          <a:ext cx="6070929" cy="105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63A18CCC-BAC8-44A9-8779-BA3DF69DE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1944" y="5927930"/>
            <a:ext cx="1976740" cy="9565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0F2C61-6B5A-48D7-8520-AE5044C993D4}"/>
              </a:ext>
            </a:extLst>
          </p:cNvPr>
          <p:cNvSpPr txBox="1"/>
          <p:nvPr/>
        </p:nvSpPr>
        <p:spPr>
          <a:xfrm>
            <a:off x="2245283" y="5381807"/>
            <a:ext cx="947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tx1">
                    <a:lumMod val="75000"/>
                  </a:schemeClr>
                </a:solidFill>
              </a:rPr>
              <a:t>ACTIVITIES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49B362-9E13-4472-A2C9-1420EDB9653D}"/>
              </a:ext>
            </a:extLst>
          </p:cNvPr>
          <p:cNvSpPr txBox="1"/>
          <p:nvPr/>
        </p:nvSpPr>
        <p:spPr>
          <a:xfrm>
            <a:off x="1075455" y="6632461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tx1">
                    <a:lumMod val="75000"/>
                  </a:schemeClr>
                </a:solidFill>
              </a:rPr>
              <a:t>2012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BE6728-7BB3-442B-8F66-09DFE75529A6}"/>
              </a:ext>
            </a:extLst>
          </p:cNvPr>
          <p:cNvSpPr txBox="1"/>
          <p:nvPr/>
        </p:nvSpPr>
        <p:spPr>
          <a:xfrm>
            <a:off x="3820465" y="6612918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tx1">
                    <a:lumMod val="75000"/>
                  </a:schemeClr>
                </a:solidFill>
              </a:rPr>
              <a:t>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340FE-D41E-4774-927A-DACDF0C7B716}"/>
              </a:ext>
            </a:extLst>
          </p:cNvPr>
          <p:cNvSpPr/>
          <p:nvPr/>
        </p:nvSpPr>
        <p:spPr>
          <a:xfrm>
            <a:off x="-1" y="5381807"/>
            <a:ext cx="5850843" cy="14429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7A5730-073A-4A33-BB36-2ACF7D25D3F1}"/>
              </a:ext>
            </a:extLst>
          </p:cNvPr>
          <p:cNvSpPr txBox="1"/>
          <p:nvPr/>
        </p:nvSpPr>
        <p:spPr>
          <a:xfrm>
            <a:off x="280988" y="1442443"/>
            <a:ext cx="4199352" cy="1158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Become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performing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MULTINATIONAL </a:t>
            </a:r>
            <a:r>
              <a:rPr lang="fr-FR" sz="1600" b="1" spc="300" dirty="0" err="1">
                <a:solidFill>
                  <a:schemeClr val="accent1">
                    <a:lumMod val="50000"/>
                  </a:schemeClr>
                </a:solidFill>
              </a:rPr>
              <a:t>firm</a:t>
            </a:r>
            <a:r>
              <a:rPr lang="fr-FR" sz="1600" b="1" spc="300" dirty="0">
                <a:solidFill>
                  <a:schemeClr val="accent1">
                    <a:lumMod val="50000"/>
                  </a:schemeClr>
                </a:solidFill>
              </a:rPr>
              <a:t> in Engineering and Construction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E471E29C-8B65-41E0-84D8-527A77C67D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40522" r="30708" b="55322"/>
          <a:stretch/>
        </p:blipFill>
        <p:spPr>
          <a:xfrm>
            <a:off x="4869369" y="6060016"/>
            <a:ext cx="922507" cy="152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DBCDD0C-05C3-439E-A927-F3FF1F03C7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4" t="40667" r="28493" b="55374"/>
          <a:stretch/>
        </p:blipFill>
        <p:spPr>
          <a:xfrm>
            <a:off x="4869368" y="6246484"/>
            <a:ext cx="922507" cy="152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AF2BE6B-3FA0-4869-AE99-129A68639F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t="40259" r="29780" b="55133"/>
          <a:stretch/>
        </p:blipFill>
        <p:spPr>
          <a:xfrm>
            <a:off x="4869367" y="6428425"/>
            <a:ext cx="922507" cy="152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A3A3E4E-F768-4701-BDF7-A2963194BF5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934" t="1805" r="23760" b="88500"/>
          <a:stretch/>
        </p:blipFill>
        <p:spPr>
          <a:xfrm>
            <a:off x="4897439" y="6624657"/>
            <a:ext cx="922507" cy="1721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C3053F-6B88-4757-AF63-0833DFA991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25858" y="-117412"/>
            <a:ext cx="1092358" cy="6827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1E7420-E8B0-42A1-9DA7-5BFFD258BE3E}"/>
              </a:ext>
            </a:extLst>
          </p:cNvPr>
          <p:cNvSpPr txBox="1"/>
          <p:nvPr/>
        </p:nvSpPr>
        <p:spPr>
          <a:xfrm>
            <a:off x="5503209" y="2984934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(F)</a:t>
            </a:r>
          </a:p>
        </p:txBody>
      </p:sp>
    </p:spTree>
    <p:extLst>
      <p:ext uri="{BB962C8B-B14F-4D97-AF65-F5344CB8AC3E}">
        <p14:creationId xmlns:p14="http://schemas.microsoft.com/office/powerpoint/2010/main" val="16664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C2E6E907-D1E6-4A35-964A-445DD62BD181}"/>
              </a:ext>
            </a:extLst>
          </p:cNvPr>
          <p:cNvCxnSpPr>
            <a:cxnSpLocks/>
          </p:cNvCxnSpPr>
          <p:nvPr/>
        </p:nvCxnSpPr>
        <p:spPr>
          <a:xfrm>
            <a:off x="1130072" y="6505170"/>
            <a:ext cx="3708267" cy="12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6B35A279-4C9E-4426-9C55-AF89C9E98138}"/>
              </a:ext>
            </a:extLst>
          </p:cNvPr>
          <p:cNvCxnSpPr>
            <a:cxnSpLocks/>
          </p:cNvCxnSpPr>
          <p:nvPr/>
        </p:nvCxnSpPr>
        <p:spPr>
          <a:xfrm flipV="1">
            <a:off x="1130072" y="5967761"/>
            <a:ext cx="0" cy="549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au 12">
            <a:extLst>
              <a:ext uri="{FF2B5EF4-FFF2-40B4-BE49-F238E27FC236}">
                <a16:creationId xmlns:a16="http://schemas.microsoft.com/office/drawing/2014/main" id="{43259059-427D-4DCB-97C9-0F5A2431189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60485174"/>
              </p:ext>
            </p:extLst>
          </p:nvPr>
        </p:nvGraphicFramePr>
        <p:xfrm>
          <a:off x="98036" y="1627706"/>
          <a:ext cx="11736898" cy="3121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376">
                  <a:extLst>
                    <a:ext uri="{9D8B030D-6E8A-4147-A177-3AD203B41FA5}">
                      <a16:colId xmlns:a16="http://schemas.microsoft.com/office/drawing/2014/main" val="413978340"/>
                    </a:ext>
                  </a:extLst>
                </a:gridCol>
                <a:gridCol w="1309181">
                  <a:extLst>
                    <a:ext uri="{9D8B030D-6E8A-4147-A177-3AD203B41FA5}">
                      <a16:colId xmlns:a16="http://schemas.microsoft.com/office/drawing/2014/main" val="2006912307"/>
                    </a:ext>
                  </a:extLst>
                </a:gridCol>
                <a:gridCol w="1208474">
                  <a:extLst>
                    <a:ext uri="{9D8B030D-6E8A-4147-A177-3AD203B41FA5}">
                      <a16:colId xmlns:a16="http://schemas.microsoft.com/office/drawing/2014/main" val="665258574"/>
                    </a:ext>
                  </a:extLst>
                </a:gridCol>
                <a:gridCol w="1251738">
                  <a:extLst>
                    <a:ext uri="{9D8B030D-6E8A-4147-A177-3AD203B41FA5}">
                      <a16:colId xmlns:a16="http://schemas.microsoft.com/office/drawing/2014/main" val="1480251101"/>
                    </a:ext>
                  </a:extLst>
                </a:gridCol>
                <a:gridCol w="1561164">
                  <a:extLst>
                    <a:ext uri="{9D8B030D-6E8A-4147-A177-3AD203B41FA5}">
                      <a16:colId xmlns:a16="http://schemas.microsoft.com/office/drawing/2014/main" val="3834867320"/>
                    </a:ext>
                  </a:extLst>
                </a:gridCol>
                <a:gridCol w="1884085">
                  <a:extLst>
                    <a:ext uri="{9D8B030D-6E8A-4147-A177-3AD203B41FA5}">
                      <a16:colId xmlns:a16="http://schemas.microsoft.com/office/drawing/2014/main" val="2840429845"/>
                    </a:ext>
                  </a:extLst>
                </a:gridCol>
                <a:gridCol w="1255791">
                  <a:extLst>
                    <a:ext uri="{9D8B030D-6E8A-4147-A177-3AD203B41FA5}">
                      <a16:colId xmlns:a16="http://schemas.microsoft.com/office/drawing/2014/main" val="118532250"/>
                    </a:ext>
                  </a:extLst>
                </a:gridCol>
                <a:gridCol w="1629089">
                  <a:extLst>
                    <a:ext uri="{9D8B030D-6E8A-4147-A177-3AD203B41FA5}">
                      <a16:colId xmlns:a16="http://schemas.microsoft.com/office/drawing/2014/main" val="4245921195"/>
                    </a:ext>
                  </a:extLst>
                </a:gridCol>
              </a:tblGrid>
              <a:tr h="804861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RUMONGE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CECADM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  BRB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 OBR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BANCOBU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STADE EL MENZEH</a:t>
                      </a: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RMEDA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AIRPORT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KASSERINE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WATER PLANT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455859"/>
                  </a:ext>
                </a:extLst>
              </a:tr>
              <a:tr h="669738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604588"/>
                  </a:ext>
                </a:extLst>
              </a:tr>
              <a:tr h="547356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711416"/>
                  </a:ext>
                </a:extLst>
              </a:tr>
              <a:tr h="990342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141791"/>
                  </a:ext>
                </a:extLst>
              </a:tr>
            </a:tbl>
          </a:graphicData>
        </a:graphic>
      </p:graphicFrame>
      <p:pic>
        <p:nvPicPr>
          <p:cNvPr id="51" name="Image 50">
            <a:extLst>
              <a:ext uri="{FF2B5EF4-FFF2-40B4-BE49-F238E27FC236}">
                <a16:creationId xmlns:a16="http://schemas.microsoft.com/office/drawing/2014/main" id="{C8C9557C-CB1D-4D4D-95B5-C0D710C7B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99" r="51838"/>
          <a:stretch/>
        </p:blipFill>
        <p:spPr>
          <a:xfrm>
            <a:off x="8495338" y="3106630"/>
            <a:ext cx="1739789" cy="130577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F203211-5901-465F-BA07-CAC4BB06D7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453" y="3229390"/>
            <a:ext cx="2339367" cy="13481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00AD9C4-DB10-486B-A479-6BB915337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195" y="3270711"/>
            <a:ext cx="1794141" cy="1108146"/>
          </a:xfrm>
          <a:prstGeom prst="rect">
            <a:avLst/>
          </a:prstGeom>
        </p:spPr>
      </p:pic>
      <p:sp>
        <p:nvSpPr>
          <p:cNvPr id="43" name="Rectangle 13">
            <a:extLst>
              <a:ext uri="{FF2B5EF4-FFF2-40B4-BE49-F238E27FC236}">
                <a16:creationId xmlns:a16="http://schemas.microsoft.com/office/drawing/2014/main" id="{EF982194-055A-47BC-B443-EB1725B9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"/>
            <a:ext cx="7411711" cy="1179730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435959-ED6A-4F5A-B398-F1A09FC38276}"/>
              </a:ext>
            </a:extLst>
          </p:cNvPr>
          <p:cNvSpPr txBox="1"/>
          <p:nvPr/>
        </p:nvSpPr>
        <p:spPr>
          <a:xfrm>
            <a:off x="585996" y="129976"/>
            <a:ext cx="6258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SUCCESS STORY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BankGothic Lt BT" panose="020B0607020203060204" pitchFamily="34" charset="0"/>
              </a:rPr>
              <a:t>PROJECT’S EXTRACTS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261DC5-6A26-4CA7-ADB3-B4D0CDD797BF}"/>
              </a:ext>
            </a:extLst>
          </p:cNvPr>
          <p:cNvSpPr txBox="1"/>
          <p:nvPr/>
        </p:nvSpPr>
        <p:spPr>
          <a:xfrm>
            <a:off x="7613523" y="361475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85000"/>
                  </a:schemeClr>
                </a:solidFill>
              </a:rPr>
              <a:t>PLAN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50C8E7D-D558-49D3-8B74-F91E6CD3B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>
            <a:off x="9536219" y="-1465372"/>
            <a:ext cx="0" cy="345122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Ovale 14">
            <a:extLst>
              <a:ext uri="{FF2B5EF4-FFF2-40B4-BE49-F238E27FC236}">
                <a16:creationId xmlns:a16="http://schemas.microsoft.com/office/drawing/2014/main" id="{F8F09CC2-38E0-4D52-B51C-1BF97B7F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536219" y="159006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5" name="Ovale 16">
            <a:extLst>
              <a:ext uri="{FF2B5EF4-FFF2-40B4-BE49-F238E27FC236}">
                <a16:creationId xmlns:a16="http://schemas.microsoft.com/office/drawing/2014/main" id="{A5E4964A-E2C4-476D-B961-F1DE1EAEE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7810607" y="159005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7" name="Ovale 18">
            <a:extLst>
              <a:ext uri="{FF2B5EF4-FFF2-40B4-BE49-F238E27FC236}">
                <a16:creationId xmlns:a16="http://schemas.microsoft.com/office/drawing/2014/main" id="{D41929C3-320F-4D7C-8C5E-E0ABF5501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1160596" y="159006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59F50-3A2B-4B39-BF6E-51982A84D797}"/>
              </a:ext>
            </a:extLst>
          </p:cNvPr>
          <p:cNvSpPr txBox="1"/>
          <p:nvPr/>
        </p:nvSpPr>
        <p:spPr>
          <a:xfrm>
            <a:off x="9434984" y="36147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DO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80FA17A-2B5A-461D-BF30-9349C8E44CE0}"/>
              </a:ext>
            </a:extLst>
          </p:cNvPr>
          <p:cNvSpPr txBox="1"/>
          <p:nvPr/>
        </p:nvSpPr>
        <p:spPr>
          <a:xfrm>
            <a:off x="10688725" y="361474"/>
            <a:ext cx="114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85000"/>
                  </a:schemeClr>
                </a:solidFill>
              </a:rPr>
              <a:t>CHECK - ACT</a:t>
            </a:r>
          </a:p>
        </p:txBody>
      </p:sp>
      <p:sp>
        <p:nvSpPr>
          <p:cNvPr id="45" name="Rectangle 15">
            <a:extLst>
              <a:ext uri="{FF2B5EF4-FFF2-40B4-BE49-F238E27FC236}">
                <a16:creationId xmlns:a16="http://schemas.microsoft.com/office/drawing/2014/main" id="{8BED6CC5-B770-45EA-AC7A-6BFDF40C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129890" y="-606345"/>
            <a:ext cx="160542" cy="3055120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6EC0CA-3647-4863-B2AD-CCF9EE4439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42857" r="5769" b="37500"/>
          <a:stretch/>
        </p:blipFill>
        <p:spPr>
          <a:xfrm>
            <a:off x="5846750" y="5684225"/>
            <a:ext cx="965393" cy="2240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657E1D-66E2-4D7E-B2DB-0C6F83D5E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42857" r="5769" b="37500"/>
          <a:stretch/>
        </p:blipFill>
        <p:spPr>
          <a:xfrm>
            <a:off x="7348865" y="5689818"/>
            <a:ext cx="965393" cy="2240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C0B85B-D626-4544-8AFD-C21F7C5AE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42857" r="5769" b="37500"/>
          <a:stretch/>
        </p:blipFill>
        <p:spPr>
          <a:xfrm>
            <a:off x="4479443" y="5703758"/>
            <a:ext cx="965393" cy="22403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C459CD7-2587-4553-A0A5-D3EE06EC4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42857" r="5769" b="37500"/>
          <a:stretch/>
        </p:blipFill>
        <p:spPr>
          <a:xfrm>
            <a:off x="9006611" y="5692298"/>
            <a:ext cx="965393" cy="2240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853510-E2EE-4109-9D2C-9A82E62813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42857" r="5769" b="37500"/>
          <a:stretch/>
        </p:blipFill>
        <p:spPr>
          <a:xfrm>
            <a:off x="10397673" y="5691334"/>
            <a:ext cx="965393" cy="2240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17DC6C-4264-4B58-AC71-0C3048B60B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42857" r="5769" b="37500"/>
          <a:stretch/>
        </p:blipFill>
        <p:spPr>
          <a:xfrm>
            <a:off x="3207953" y="5691334"/>
            <a:ext cx="1072470" cy="2488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7B7EB5-B772-4A9B-8E53-E3EA26BF8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17" y="5540959"/>
            <a:ext cx="497910" cy="497910"/>
          </a:xfrm>
          <a:prstGeom prst="rect">
            <a:avLst/>
          </a:prstGeom>
        </p:spPr>
      </p:pic>
      <p:pic>
        <p:nvPicPr>
          <p:cNvPr id="2052" name="Picture 4" descr="Drapeau du Burundi — Wikipédia">
            <a:extLst>
              <a:ext uri="{FF2B5EF4-FFF2-40B4-BE49-F238E27FC236}">
                <a16:creationId xmlns:a16="http://schemas.microsoft.com/office/drawing/2014/main" id="{DBC4622C-C443-4505-8DF9-8CD88252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3" y="2522193"/>
            <a:ext cx="678317" cy="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rapeau du Burundi — Wikipédia">
            <a:extLst>
              <a:ext uri="{FF2B5EF4-FFF2-40B4-BE49-F238E27FC236}">
                <a16:creationId xmlns:a16="http://schemas.microsoft.com/office/drawing/2014/main" id="{7CD66876-C694-4A02-8E05-15D516E2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348" y="2524432"/>
            <a:ext cx="678317" cy="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rapeau du Burundi — Wikipédia">
            <a:extLst>
              <a:ext uri="{FF2B5EF4-FFF2-40B4-BE49-F238E27FC236}">
                <a16:creationId xmlns:a16="http://schemas.microsoft.com/office/drawing/2014/main" id="{88BD2C80-6A5B-4B9C-BBC6-0C7A28E5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93" y="2524432"/>
            <a:ext cx="678317" cy="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rapeau du Burundi — Wikipédia">
            <a:extLst>
              <a:ext uri="{FF2B5EF4-FFF2-40B4-BE49-F238E27FC236}">
                <a16:creationId xmlns:a16="http://schemas.microsoft.com/office/drawing/2014/main" id="{D3A67E53-C04E-4915-A391-FF00B3A8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82" y="2522193"/>
            <a:ext cx="678317" cy="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rapeau du Burundi — Wikipédia">
            <a:extLst>
              <a:ext uri="{FF2B5EF4-FFF2-40B4-BE49-F238E27FC236}">
                <a16:creationId xmlns:a16="http://schemas.microsoft.com/office/drawing/2014/main" id="{BF561A12-0D88-4999-B302-FA97F4B15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84" y="2524432"/>
            <a:ext cx="678317" cy="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rapeau de la Tunisie — Wikipédia">
            <a:extLst>
              <a:ext uri="{FF2B5EF4-FFF2-40B4-BE49-F238E27FC236}">
                <a16:creationId xmlns:a16="http://schemas.microsoft.com/office/drawing/2014/main" id="{90F627FE-6C2F-4349-BA0E-240706C3D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691" y="2522193"/>
            <a:ext cx="610485" cy="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rapeau de la Tunisie — Wikipédia">
            <a:extLst>
              <a:ext uri="{FF2B5EF4-FFF2-40B4-BE49-F238E27FC236}">
                <a16:creationId xmlns:a16="http://schemas.microsoft.com/office/drawing/2014/main" id="{D95D5AE8-5BA4-41F0-A56D-73EA7A0E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23" y="2522192"/>
            <a:ext cx="610487" cy="4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rapeau de la Tunisie — Wikipédia">
            <a:extLst>
              <a:ext uri="{FF2B5EF4-FFF2-40B4-BE49-F238E27FC236}">
                <a16:creationId xmlns:a16="http://schemas.microsoft.com/office/drawing/2014/main" id="{675A818F-2824-493B-AC8F-ED9F2607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645" y="2522191"/>
            <a:ext cx="610488" cy="4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E57FA93-E482-4DA3-9648-1EF1A4F17FA8}"/>
              </a:ext>
            </a:extLst>
          </p:cNvPr>
          <p:cNvSpPr txBox="1"/>
          <p:nvPr/>
        </p:nvSpPr>
        <p:spPr>
          <a:xfrm rot="16200000">
            <a:off x="-415422" y="2684974"/>
            <a:ext cx="1124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LOCATION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105ED02-9E44-42FE-B36F-889A82D1BFA8}"/>
              </a:ext>
            </a:extLst>
          </p:cNvPr>
          <p:cNvSpPr txBox="1"/>
          <p:nvPr/>
        </p:nvSpPr>
        <p:spPr>
          <a:xfrm rot="16200000">
            <a:off x="-264142" y="3840480"/>
            <a:ext cx="836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090AA0B-3C71-421C-B6BC-E8A7763910F5}"/>
              </a:ext>
            </a:extLst>
          </p:cNvPr>
          <p:cNvSpPr txBox="1"/>
          <p:nvPr/>
        </p:nvSpPr>
        <p:spPr>
          <a:xfrm rot="16200000">
            <a:off x="-218305" y="5569427"/>
            <a:ext cx="845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STATUS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75B5A7F-407A-4326-A0DC-125FEEE80747}"/>
              </a:ext>
            </a:extLst>
          </p:cNvPr>
          <p:cNvSpPr txBox="1"/>
          <p:nvPr/>
        </p:nvSpPr>
        <p:spPr>
          <a:xfrm rot="16200000">
            <a:off x="-211842" y="4748309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VALUE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409746A-CC2C-470E-BF4F-B953415FD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2346" y="3336087"/>
            <a:ext cx="1515977" cy="9181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4954B6-3D78-4567-A20C-42F7850EE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478" y="3305632"/>
            <a:ext cx="1721475" cy="113911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3279697-223B-4D3B-A004-5A059AB6315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311" y="3359878"/>
            <a:ext cx="1911037" cy="1053881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35EE0DE3-66C1-4CA4-AC24-CD1CA471F0A6}"/>
              </a:ext>
            </a:extLst>
          </p:cNvPr>
          <p:cNvSpPr txBox="1"/>
          <p:nvPr/>
        </p:nvSpPr>
        <p:spPr>
          <a:xfrm>
            <a:off x="10397673" y="48252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0,6 M€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36A9492-C12B-4039-A655-5F4D7F517B42}"/>
              </a:ext>
            </a:extLst>
          </p:cNvPr>
          <p:cNvSpPr txBox="1"/>
          <p:nvPr/>
        </p:nvSpPr>
        <p:spPr>
          <a:xfrm>
            <a:off x="9108433" y="480395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3 M€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F32CFC7-9990-45BD-BF04-D0C6B1BFB425}"/>
              </a:ext>
            </a:extLst>
          </p:cNvPr>
          <p:cNvSpPr txBox="1"/>
          <p:nvPr/>
        </p:nvSpPr>
        <p:spPr>
          <a:xfrm>
            <a:off x="4491363" y="480395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33 M€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8DCC6B-ABFE-4981-A4BB-274D7080338B}"/>
              </a:ext>
            </a:extLst>
          </p:cNvPr>
          <p:cNvSpPr txBox="1"/>
          <p:nvPr/>
        </p:nvSpPr>
        <p:spPr>
          <a:xfrm>
            <a:off x="5827976" y="480395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28 M€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2D869BD-94A9-4BDE-A21A-B25E00F94C0E}"/>
              </a:ext>
            </a:extLst>
          </p:cNvPr>
          <p:cNvSpPr txBox="1"/>
          <p:nvPr/>
        </p:nvSpPr>
        <p:spPr>
          <a:xfrm>
            <a:off x="3310493" y="482006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41 M€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88B8046-CF13-4067-984D-CBF54B16BFA6}"/>
              </a:ext>
            </a:extLst>
          </p:cNvPr>
          <p:cNvSpPr txBox="1"/>
          <p:nvPr/>
        </p:nvSpPr>
        <p:spPr>
          <a:xfrm>
            <a:off x="2063253" y="4819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6 M€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A09CFEC-10C7-4EBB-B8C5-BC2871871258}"/>
              </a:ext>
            </a:extLst>
          </p:cNvPr>
          <p:cNvSpPr txBox="1"/>
          <p:nvPr/>
        </p:nvSpPr>
        <p:spPr>
          <a:xfrm>
            <a:off x="7424776" y="480395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20 M€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B71C1F4-2AE3-4B97-B1CA-F8EDBB44B830}"/>
              </a:ext>
            </a:extLst>
          </p:cNvPr>
          <p:cNvSpPr txBox="1"/>
          <p:nvPr/>
        </p:nvSpPr>
        <p:spPr>
          <a:xfrm>
            <a:off x="625653" y="48197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32BDC"/>
                </a:solidFill>
              </a:rPr>
              <a:t>9 M€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E95E7C2-E360-4E2C-A3B0-33C49E43052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2981" y="3232120"/>
            <a:ext cx="1877617" cy="1286143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29EED306-814D-4BA0-BD69-8C472F96C9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247" y="6093847"/>
            <a:ext cx="743648" cy="743648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CD8E768C-2CFA-409C-83DB-33BBF1F59E11}"/>
              </a:ext>
            </a:extLst>
          </p:cNvPr>
          <p:cNvSpPr txBox="1"/>
          <p:nvPr/>
        </p:nvSpPr>
        <p:spPr>
          <a:xfrm>
            <a:off x="1259751" y="6281843"/>
            <a:ext cx="6118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https://www.autodesk.co.za/customer-stories/fr/ama-group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DEB4E3-EFEB-445C-88B6-9507AB6E33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41944" y="5914678"/>
            <a:ext cx="1976740" cy="9565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D37683-062C-420A-9FED-4CB8998E6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717" y="5523952"/>
            <a:ext cx="497910" cy="4979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28B791-D0A5-4C6B-9C58-70FC36EC7FD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807" t="21559" r="58537" b="29755"/>
          <a:stretch/>
        </p:blipFill>
        <p:spPr>
          <a:xfrm>
            <a:off x="10037078" y="3106630"/>
            <a:ext cx="1686581" cy="13126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9370B62-0497-456E-85D1-93E324DFFA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25858" y="-117412"/>
            <a:ext cx="1092358" cy="68272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079E650-7791-465B-B018-EE25427E58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1974" y="6553087"/>
            <a:ext cx="1124462" cy="1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C04EB84-1824-462B-A2AA-44AEF8FD2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4" y="771210"/>
            <a:ext cx="9698636" cy="36599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A10BAB-17BA-4C6F-AB5B-B49609B1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944" y="5927930"/>
            <a:ext cx="1976740" cy="956573"/>
          </a:xfrm>
          <a:prstGeom prst="rect">
            <a:avLst/>
          </a:prstGeom>
        </p:spPr>
      </p:pic>
      <p:sp>
        <p:nvSpPr>
          <p:cNvPr id="43" name="Rectangle 13">
            <a:extLst>
              <a:ext uri="{FF2B5EF4-FFF2-40B4-BE49-F238E27FC236}">
                <a16:creationId xmlns:a16="http://schemas.microsoft.com/office/drawing/2014/main" id="{EF982194-055A-47BC-B443-EB1725B9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"/>
            <a:ext cx="7411711" cy="1179730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435959-ED6A-4F5A-B398-F1A09FC38276}"/>
              </a:ext>
            </a:extLst>
          </p:cNvPr>
          <p:cNvSpPr txBox="1"/>
          <p:nvPr/>
        </p:nvSpPr>
        <p:spPr>
          <a:xfrm>
            <a:off x="424160" y="248882"/>
            <a:ext cx="625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FUTURE</a:t>
            </a:r>
            <a:endParaRPr lang="fr-FR" sz="2400" b="1" dirty="0">
              <a:solidFill>
                <a:schemeClr val="bg1"/>
              </a:solidFill>
              <a:latin typeface="BankGothic Lt BT" panose="020B060702020306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261DC5-6A26-4CA7-ADB3-B4D0CDD797BF}"/>
              </a:ext>
            </a:extLst>
          </p:cNvPr>
          <p:cNvSpPr txBox="1"/>
          <p:nvPr/>
        </p:nvSpPr>
        <p:spPr>
          <a:xfrm>
            <a:off x="7613523" y="361475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85000"/>
                  </a:schemeClr>
                </a:solidFill>
              </a:rPr>
              <a:t>PLAN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50C8E7D-D558-49D3-8B74-F91E6CD3B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>
            <a:off x="9536219" y="-1465372"/>
            <a:ext cx="0" cy="345122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Ovale 14">
            <a:extLst>
              <a:ext uri="{FF2B5EF4-FFF2-40B4-BE49-F238E27FC236}">
                <a16:creationId xmlns:a16="http://schemas.microsoft.com/office/drawing/2014/main" id="{F8F09CC2-38E0-4D52-B51C-1BF97B7F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536219" y="159006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5" name="Ovale 16">
            <a:extLst>
              <a:ext uri="{FF2B5EF4-FFF2-40B4-BE49-F238E27FC236}">
                <a16:creationId xmlns:a16="http://schemas.microsoft.com/office/drawing/2014/main" id="{A5E4964A-E2C4-476D-B961-F1DE1EAEE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7810607" y="159005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7" name="Ovale 18">
            <a:extLst>
              <a:ext uri="{FF2B5EF4-FFF2-40B4-BE49-F238E27FC236}">
                <a16:creationId xmlns:a16="http://schemas.microsoft.com/office/drawing/2014/main" id="{D41929C3-320F-4D7C-8C5E-E0ABF5501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1160596" y="159006"/>
            <a:ext cx="202470" cy="202470"/>
          </a:xfrm>
          <a:prstGeom prst="ellipse">
            <a:avLst/>
          </a:prstGeom>
          <a:solidFill>
            <a:srgbClr val="132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59F50-3A2B-4B39-BF6E-51982A84D797}"/>
              </a:ext>
            </a:extLst>
          </p:cNvPr>
          <p:cNvSpPr txBox="1"/>
          <p:nvPr/>
        </p:nvSpPr>
        <p:spPr>
          <a:xfrm>
            <a:off x="9434984" y="36147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  <a:lvl1pPr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 dirty="0"/>
              <a:t>DO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80FA17A-2B5A-461D-BF30-9349C8E44CE0}"/>
              </a:ext>
            </a:extLst>
          </p:cNvPr>
          <p:cNvSpPr txBox="1"/>
          <p:nvPr/>
        </p:nvSpPr>
        <p:spPr>
          <a:xfrm>
            <a:off x="10688725" y="361474"/>
            <a:ext cx="114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  <a:lvl1pPr>
              <a:defRPr sz="1200" b="1"/>
            </a:lvl1pPr>
          </a:lstStyle>
          <a:p>
            <a:r>
              <a:rPr lang="fr-FR" dirty="0"/>
              <a:t>CHECK - ACT</a:t>
            </a:r>
          </a:p>
        </p:txBody>
      </p:sp>
      <p:sp>
        <p:nvSpPr>
          <p:cNvPr id="45" name="Rectangle 15">
            <a:extLst>
              <a:ext uri="{FF2B5EF4-FFF2-40B4-BE49-F238E27FC236}">
                <a16:creationId xmlns:a16="http://schemas.microsoft.com/office/drawing/2014/main" id="{8BED6CC5-B770-45EA-AC7A-6BFDF40C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952975" y="-1557930"/>
            <a:ext cx="139716" cy="4680465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B2096B-9DB5-4F65-B4FF-B9B7097FF804}"/>
              </a:ext>
            </a:extLst>
          </p:cNvPr>
          <p:cNvSpPr txBox="1"/>
          <p:nvPr/>
        </p:nvSpPr>
        <p:spPr>
          <a:xfrm>
            <a:off x="3474070" y="4267218"/>
            <a:ext cx="588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WHAT ARE WE LOOKING FOR?</a:t>
            </a:r>
          </a:p>
        </p:txBody>
      </p:sp>
      <p:sp>
        <p:nvSpPr>
          <p:cNvPr id="7" name="objet 7" descr="Rectangle beige">
            <a:extLst>
              <a:ext uri="{FF2B5EF4-FFF2-40B4-BE49-F238E27FC236}">
                <a16:creationId xmlns:a16="http://schemas.microsoft.com/office/drawing/2014/main" id="{78186CAC-F6D3-4BD9-A1FC-42F8A9FBEB0B}"/>
              </a:ext>
            </a:extLst>
          </p:cNvPr>
          <p:cNvSpPr/>
          <p:nvPr/>
        </p:nvSpPr>
        <p:spPr bwMode="white">
          <a:xfrm flipV="1">
            <a:off x="3585077" y="4177968"/>
            <a:ext cx="4428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C551BE-1A90-4109-8B95-E83F076981E4}"/>
              </a:ext>
            </a:extLst>
          </p:cNvPr>
          <p:cNvGrpSpPr/>
          <p:nvPr/>
        </p:nvGrpSpPr>
        <p:grpSpPr>
          <a:xfrm>
            <a:off x="90139" y="4647363"/>
            <a:ext cx="4046872" cy="2148546"/>
            <a:chOff x="1530" y="1436245"/>
            <a:chExt cx="1938002" cy="34243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7FD220-AE4B-4AC9-BF02-597E0F6E4BAE}"/>
                </a:ext>
              </a:extLst>
            </p:cNvPr>
            <p:cNvSpPr/>
            <p:nvPr/>
          </p:nvSpPr>
          <p:spPr>
            <a:xfrm>
              <a:off x="1530" y="1436245"/>
              <a:ext cx="1938002" cy="342437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63879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1EC3E8C-4286-41C2-B6EC-E646BF2C610B}"/>
                </a:ext>
              </a:extLst>
            </p:cNvPr>
            <p:cNvSpPr txBox="1"/>
            <p:nvPr/>
          </p:nvSpPr>
          <p:spPr>
            <a:xfrm>
              <a:off x="1530" y="1436245"/>
              <a:ext cx="1938002" cy="3424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1432" tIns="191432" rIns="191432" bIns="191432" numCol="1" spcCol="1270" rtlCol="0" anchor="t" anchorCtr="0">
              <a:noAutofit/>
            </a:bodyPr>
            <a:lstStyle/>
            <a:p>
              <a:pPr marL="0" lvl="0" indent="0" algn="l" defTabSz="66675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500" b="1" i="0" kern="1200" noProof="0" dirty="0">
                <a:latin typeface="Avenir Next LT Pro" panose="020B0504020202020204" pitchFamily="34" charset="77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6F361FA-7416-4A9A-82EB-D7CFF923F8DF}"/>
              </a:ext>
            </a:extLst>
          </p:cNvPr>
          <p:cNvGrpSpPr/>
          <p:nvPr/>
        </p:nvGrpSpPr>
        <p:grpSpPr>
          <a:xfrm>
            <a:off x="6828064" y="4715716"/>
            <a:ext cx="3981312" cy="2146610"/>
            <a:chOff x="2036234" y="1432018"/>
            <a:chExt cx="1938002" cy="34286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F49287-8667-49E5-AF74-B69F19AA8756}"/>
                </a:ext>
              </a:extLst>
            </p:cNvPr>
            <p:cNvSpPr/>
            <p:nvPr/>
          </p:nvSpPr>
          <p:spPr>
            <a:xfrm>
              <a:off x="2036234" y="1432018"/>
              <a:ext cx="1938002" cy="342860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5201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56652C5-040F-4578-8749-36EB7BF254E6}"/>
                </a:ext>
              </a:extLst>
            </p:cNvPr>
            <p:cNvSpPr txBox="1"/>
            <p:nvPr/>
          </p:nvSpPr>
          <p:spPr>
            <a:xfrm>
              <a:off x="2036234" y="1432018"/>
              <a:ext cx="1938002" cy="34286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1432" tIns="191432" rIns="191432" bIns="191432" numCol="1" spcCol="1270" rtlCol="0" anchor="t" anchorCtr="0">
              <a:noAutofit/>
            </a:bodyPr>
            <a:lstStyle/>
            <a:p>
              <a:pPr marL="0" lvl="0" indent="0" algn="l" defTabSz="66675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500" b="1" i="0" kern="1200" noProof="0" dirty="0">
                <a:latin typeface="Avenir Next LT Pro" panose="020B0504020202020204" pitchFamily="34" charset="77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AF4DBBC-68FF-48AB-8372-3C3CBE347258}"/>
              </a:ext>
            </a:extLst>
          </p:cNvPr>
          <p:cNvSpPr txBox="1"/>
          <p:nvPr/>
        </p:nvSpPr>
        <p:spPr>
          <a:xfrm>
            <a:off x="306627" y="4645428"/>
            <a:ext cx="3434568" cy="170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Projects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high Engineering / Digital Construction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added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value.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0206CA-2C76-487F-A9F9-9F71E3167A8C}"/>
              </a:ext>
            </a:extLst>
          </p:cNvPr>
          <p:cNvSpPr txBox="1"/>
          <p:nvPr/>
        </p:nvSpPr>
        <p:spPr>
          <a:xfrm>
            <a:off x="7153483" y="4707519"/>
            <a:ext cx="3677772" cy="212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Partners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for joint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tendering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Africa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: Water, Power,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Oil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&amp; Gas, Mines,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Industrial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spc="300" dirty="0" err="1">
                <a:solidFill>
                  <a:schemeClr val="accent1">
                    <a:lumMod val="50000"/>
                  </a:schemeClr>
                </a:solidFill>
              </a:rPr>
              <a:t>projects</a:t>
            </a:r>
            <a:r>
              <a:rPr lang="fr-FR" b="1" spc="300" dirty="0">
                <a:solidFill>
                  <a:schemeClr val="accent1">
                    <a:lumMod val="50000"/>
                  </a:schemeClr>
                </a:solidFill>
              </a:rPr>
              <a:t>, etc.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4058567-7C8A-4A96-843A-9418EB603793}"/>
              </a:ext>
            </a:extLst>
          </p:cNvPr>
          <p:cNvGrpSpPr/>
          <p:nvPr/>
        </p:nvGrpSpPr>
        <p:grpSpPr>
          <a:xfrm>
            <a:off x="4137012" y="4653617"/>
            <a:ext cx="2689069" cy="2176984"/>
            <a:chOff x="-6417868" y="361474"/>
            <a:chExt cx="3461840" cy="390574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B1B8C72-45D9-4BE9-B45E-C72B6A5A2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277"/>
            <a:stretch/>
          </p:blipFill>
          <p:spPr>
            <a:xfrm>
              <a:off x="-6417868" y="1362072"/>
              <a:ext cx="3429000" cy="290514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3C72FAA-0766-4885-AB13-0646EA2D2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415314" y="361474"/>
              <a:ext cx="1475692" cy="1705456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DC5CF83-1C18-4796-BEF1-042161FE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906782" y="361474"/>
              <a:ext cx="1920468" cy="140718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0F9077D-F57B-45AA-B7E9-9889D6F70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973048" y="1544137"/>
              <a:ext cx="1017020" cy="679707"/>
            </a:xfrm>
            <a:prstGeom prst="rect">
              <a:avLst/>
            </a:prstGeom>
          </p:spPr>
        </p:pic>
        <p:pic>
          <p:nvPicPr>
            <p:cNvPr id="1026" name="Picture 2" descr="Concentration Icon Vector: vector de stock (libre de regalías) 1331574869 |  Shutterstock">
              <a:extLst>
                <a:ext uri="{FF2B5EF4-FFF2-40B4-BE49-F238E27FC236}">
                  <a16:creationId xmlns:a16="http://schemas.microsoft.com/office/drawing/2014/main" id="{EE7E34E8-F146-4E47-B908-B821E7F0B8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4"/>
            <a:stretch/>
          </p:blipFill>
          <p:spPr bwMode="auto">
            <a:xfrm>
              <a:off x="-5341963" y="2223844"/>
              <a:ext cx="1817220" cy="170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605DB7A9-7056-49F1-83CB-6F4C3AE8E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5858" y="-117412"/>
            <a:ext cx="1092358" cy="6827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59B08D-2506-4EAF-85E8-9E3C5E0A0631}"/>
              </a:ext>
            </a:extLst>
          </p:cNvPr>
          <p:cNvSpPr/>
          <p:nvPr/>
        </p:nvSpPr>
        <p:spPr>
          <a:xfrm>
            <a:off x="9113996" y="860358"/>
            <a:ext cx="204788" cy="363605"/>
          </a:xfrm>
          <a:prstGeom prst="rect">
            <a:avLst/>
          </a:prstGeom>
          <a:solidFill>
            <a:srgbClr val="ED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68973-EA4A-4FFF-897E-467174A65E94}"/>
              </a:ext>
            </a:extLst>
          </p:cNvPr>
          <p:cNvSpPr/>
          <p:nvPr/>
        </p:nvSpPr>
        <p:spPr>
          <a:xfrm>
            <a:off x="8794750" y="3983090"/>
            <a:ext cx="290502" cy="139717"/>
          </a:xfrm>
          <a:prstGeom prst="rect">
            <a:avLst/>
          </a:prstGeom>
          <a:solidFill>
            <a:srgbClr val="ED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0E5A867-6F30-4B6E-9BFD-C73DD4968C9D}"/>
              </a:ext>
            </a:extLst>
          </p:cNvPr>
          <p:cNvSpPr txBox="1"/>
          <p:nvPr/>
        </p:nvSpPr>
        <p:spPr>
          <a:xfrm>
            <a:off x="8685475" y="3897125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100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FBD3B2C-704F-425E-B1F9-FD7EB9F46E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1277" y="956054"/>
            <a:ext cx="1700575" cy="11083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959BEB4-EB4F-43E6-BE2E-BD035DA06DE2}"/>
              </a:ext>
            </a:extLst>
          </p:cNvPr>
          <p:cNvSpPr txBox="1"/>
          <p:nvPr/>
        </p:nvSpPr>
        <p:spPr>
          <a:xfrm rot="16200000">
            <a:off x="8918289" y="926744"/>
            <a:ext cx="564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1BB0E2"/>
                </a:solidFill>
              </a:rPr>
              <a:t>2030</a:t>
            </a:r>
          </a:p>
        </p:txBody>
      </p:sp>
      <p:pic>
        <p:nvPicPr>
          <p:cNvPr id="22" name="Picture 2" descr="Découvrez la technologie 3D de Javelin au Global Petroleum Show à Calgary">
            <a:extLst>
              <a:ext uri="{FF2B5EF4-FFF2-40B4-BE49-F238E27FC236}">
                <a16:creationId xmlns:a16="http://schemas.microsoft.com/office/drawing/2014/main" id="{7887331C-1E63-4837-A161-3672C3CEA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277" y="2100832"/>
            <a:ext cx="1700576" cy="108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ergy Generation Processes in Wastewater Treatment Plants | Signal  Conditioners | Isolated Barriers">
            <a:extLst>
              <a:ext uri="{FF2B5EF4-FFF2-40B4-BE49-F238E27FC236}">
                <a16:creationId xmlns:a16="http://schemas.microsoft.com/office/drawing/2014/main" id="{966C8B72-BD2F-48DE-92A0-23FE98BE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50" y="3226019"/>
            <a:ext cx="1710645" cy="10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3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MERCI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F5BC69EB-96C3-40C3-AFA7-D4863DE16AE7}"/>
              </a:ext>
            </a:extLst>
          </p:cNvPr>
          <p:cNvSpPr txBox="1">
            <a:spLocks/>
          </p:cNvSpPr>
          <p:nvPr/>
        </p:nvSpPr>
        <p:spPr>
          <a:xfrm>
            <a:off x="1907197" y="4501808"/>
            <a:ext cx="3314700" cy="205029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fr-FR"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</a:rPr>
              <a:t>Contact@amagroup.tn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C0CE4F0B-B0B7-4F6A-BA70-2D04007FE2C7}"/>
              </a:ext>
            </a:extLst>
          </p:cNvPr>
          <p:cNvSpPr txBox="1">
            <a:spLocks/>
          </p:cNvSpPr>
          <p:nvPr/>
        </p:nvSpPr>
        <p:spPr>
          <a:xfrm>
            <a:off x="1907196" y="4979506"/>
            <a:ext cx="3714999" cy="251275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fr-FR"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</a:rPr>
              <a:t>+216 71 782 588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5196831C-E0F3-4239-AFD3-B55FBD0099EB}"/>
              </a:ext>
            </a:extLst>
          </p:cNvPr>
          <p:cNvSpPr txBox="1">
            <a:spLocks/>
          </p:cNvSpPr>
          <p:nvPr/>
        </p:nvSpPr>
        <p:spPr>
          <a:xfrm>
            <a:off x="1907197" y="3989932"/>
            <a:ext cx="3314700" cy="205029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fr-FR"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fr-FR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</a:rPr>
              <a:t>www.amagroup.tn</a:t>
            </a:r>
          </a:p>
        </p:txBody>
      </p:sp>
      <p:grpSp>
        <p:nvGrpSpPr>
          <p:cNvPr id="9" name="Groupe 8" descr="Icône de téléphone">
            <a:extLst>
              <a:ext uri="{FF2B5EF4-FFF2-40B4-BE49-F238E27FC236}">
                <a16:creationId xmlns:a16="http://schemas.microsoft.com/office/drawing/2014/main" id="{FD66E022-2BC9-43E8-9A07-72F8ADEBE180}"/>
              </a:ext>
            </a:extLst>
          </p:cNvPr>
          <p:cNvGrpSpPr/>
          <p:nvPr/>
        </p:nvGrpSpPr>
        <p:grpSpPr>
          <a:xfrm>
            <a:off x="1355433" y="5185523"/>
            <a:ext cx="297521" cy="297521"/>
            <a:chOff x="1334697" y="5606075"/>
            <a:chExt cx="360000" cy="360000"/>
          </a:xfrm>
        </p:grpSpPr>
        <p:sp>
          <p:nvSpPr>
            <p:cNvPr id="10" name="Forme libre : Forme 46">
              <a:extLst>
                <a:ext uri="{FF2B5EF4-FFF2-40B4-BE49-F238E27FC236}">
                  <a16:creationId xmlns:a16="http://schemas.microsoft.com/office/drawing/2014/main" id="{1263A01C-17A7-4B4D-8B06-584E763157C7}"/>
                </a:ext>
              </a:extLst>
            </p:cNvPr>
            <p:cNvSpPr/>
            <p:nvPr/>
          </p:nvSpPr>
          <p:spPr>
            <a:xfrm>
              <a:off x="1423220" y="5624464"/>
              <a:ext cx="257175" cy="257175"/>
            </a:xfrm>
            <a:custGeom>
              <a:avLst/>
              <a:gdLst>
                <a:gd name="connsiteX0" fmla="*/ 0 w 257175"/>
                <a:gd name="connsiteY0" fmla="*/ 163664 h 257175"/>
                <a:gd name="connsiteX1" fmla="*/ 163664 w 257175"/>
                <a:gd name="connsiteY1" fmla="*/ 0 h 257175"/>
                <a:gd name="connsiteX2" fmla="*/ 261323 w 257175"/>
                <a:gd name="connsiteY2" fmla="*/ 97659 h 257175"/>
                <a:gd name="connsiteX3" fmla="*/ 97659 w 257175"/>
                <a:gd name="connsiteY3" fmla="*/ 26132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257175">
                  <a:moveTo>
                    <a:pt x="0" y="163664"/>
                  </a:moveTo>
                  <a:lnTo>
                    <a:pt x="163664" y="0"/>
                  </a:lnTo>
                  <a:lnTo>
                    <a:pt x="261323" y="97659"/>
                  </a:lnTo>
                  <a:lnTo>
                    <a:pt x="97659" y="261323"/>
                  </a:lnTo>
                  <a:close/>
                </a:path>
              </a:pathLst>
            </a:custGeom>
            <a:noFill/>
            <a:ln w="23813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rtl="0"/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" name="Forme libre : Forme 47">
              <a:extLst>
                <a:ext uri="{FF2B5EF4-FFF2-40B4-BE49-F238E27FC236}">
                  <a16:creationId xmlns:a16="http://schemas.microsoft.com/office/drawing/2014/main" id="{4079BAA4-0ABB-4A04-B3EC-A7ECBF817724}"/>
                </a:ext>
              </a:extLst>
            </p:cNvPr>
            <p:cNvSpPr/>
            <p:nvPr/>
          </p:nvSpPr>
          <p:spPr>
            <a:xfrm>
              <a:off x="1491815" y="580038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17145 w 9525"/>
                <a:gd name="connsiteY1" fmla="*/ 1809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17145" y="18098"/>
                  </a:lnTo>
                </a:path>
              </a:pathLst>
            </a:custGeom>
            <a:ln w="23813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rtl="0"/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2" name="Forme libre : Forme 48">
              <a:extLst>
                <a:ext uri="{FF2B5EF4-FFF2-40B4-BE49-F238E27FC236}">
                  <a16:creationId xmlns:a16="http://schemas.microsoft.com/office/drawing/2014/main" id="{A04CE499-4E3B-4AA8-8E54-13E39F1B00E6}"/>
                </a:ext>
              </a:extLst>
            </p:cNvPr>
            <p:cNvSpPr/>
            <p:nvPr/>
          </p:nvSpPr>
          <p:spPr>
            <a:xfrm>
              <a:off x="1334697" y="5606075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185104 w 360000"/>
                <a:gd name="connsiteY1" fmla="*/ 0 h 360000"/>
                <a:gd name="connsiteX2" fmla="*/ 185104 w 360000"/>
                <a:gd name="connsiteY2" fmla="*/ 172694 h 360000"/>
                <a:gd name="connsiteX3" fmla="*/ 360000 w 360000"/>
                <a:gd name="connsiteY3" fmla="*/ 172694 h 360000"/>
                <a:gd name="connsiteX4" fmla="*/ 360000 w 360000"/>
                <a:gd name="connsiteY4" fmla="*/ 360000 h 360000"/>
                <a:gd name="connsiteX5" fmla="*/ 0 w 360000"/>
                <a:gd name="connsiteY5" fmla="*/ 360000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6" fmla="*/ 276544 w 360000"/>
                <a:gd name="connsiteY6" fmla="*/ 264134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0" fmla="*/ 360000 w 360000"/>
                <a:gd name="connsiteY0" fmla="*/ 172694 h 360000"/>
                <a:gd name="connsiteX1" fmla="*/ 360000 w 360000"/>
                <a:gd name="connsiteY1" fmla="*/ 360000 h 360000"/>
                <a:gd name="connsiteX2" fmla="*/ 0 w 360000"/>
                <a:gd name="connsiteY2" fmla="*/ 360000 h 360000"/>
                <a:gd name="connsiteX3" fmla="*/ 0 w 360000"/>
                <a:gd name="connsiteY3" fmla="*/ 0 h 360000"/>
                <a:gd name="connsiteX4" fmla="*/ 185104 w 360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" h="360000">
                  <a:moveTo>
                    <a:pt x="360000" y="172694"/>
                  </a:move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185104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2" descr="Icône de courrier">
            <a:extLst>
              <a:ext uri="{FF2B5EF4-FFF2-40B4-BE49-F238E27FC236}">
                <a16:creationId xmlns:a16="http://schemas.microsoft.com/office/drawing/2014/main" id="{3D0AD958-AA04-450B-B6C2-F418F67731BB}"/>
              </a:ext>
            </a:extLst>
          </p:cNvPr>
          <p:cNvGrpSpPr/>
          <p:nvPr/>
        </p:nvGrpSpPr>
        <p:grpSpPr>
          <a:xfrm>
            <a:off x="1355433" y="4681985"/>
            <a:ext cx="297521" cy="297521"/>
            <a:chOff x="1334697" y="5102537"/>
            <a:chExt cx="360000" cy="36000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B923E83-67C6-4DDF-B036-ACCE322BE1B1}"/>
                </a:ext>
              </a:extLst>
            </p:cNvPr>
            <p:cNvGrpSpPr/>
            <p:nvPr/>
          </p:nvGrpSpPr>
          <p:grpSpPr>
            <a:xfrm>
              <a:off x="1413695" y="5129259"/>
              <a:ext cx="257175" cy="257175"/>
              <a:chOff x="1423220" y="5138784"/>
              <a:chExt cx="257175" cy="257175"/>
            </a:xfrm>
          </p:grpSpPr>
          <p:sp>
            <p:nvSpPr>
              <p:cNvPr id="17" name="Forme libre : Forme 52">
                <a:extLst>
                  <a:ext uri="{FF2B5EF4-FFF2-40B4-BE49-F238E27FC236}">
                    <a16:creationId xmlns:a16="http://schemas.microsoft.com/office/drawing/2014/main" id="{D4EC41E2-D82A-4A2D-A87B-8105D1B77A17}"/>
                  </a:ext>
                </a:extLst>
              </p:cNvPr>
              <p:cNvSpPr/>
              <p:nvPr/>
            </p:nvSpPr>
            <p:spPr>
              <a:xfrm>
                <a:off x="1423220" y="5138784"/>
                <a:ext cx="257175" cy="257175"/>
              </a:xfrm>
              <a:custGeom>
                <a:avLst/>
                <a:gdLst>
                  <a:gd name="connsiteX0" fmla="*/ 0 w 257175"/>
                  <a:gd name="connsiteY0" fmla="*/ 163664 h 257175"/>
                  <a:gd name="connsiteX1" fmla="*/ 163664 w 257175"/>
                  <a:gd name="connsiteY1" fmla="*/ 0 h 257175"/>
                  <a:gd name="connsiteX2" fmla="*/ 261323 w 257175"/>
                  <a:gd name="connsiteY2" fmla="*/ 97659 h 257175"/>
                  <a:gd name="connsiteX3" fmla="*/ 97659 w 257175"/>
                  <a:gd name="connsiteY3" fmla="*/ 261323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5" h="257175">
                    <a:moveTo>
                      <a:pt x="0" y="163664"/>
                    </a:moveTo>
                    <a:lnTo>
                      <a:pt x="163664" y="0"/>
                    </a:lnTo>
                    <a:lnTo>
                      <a:pt x="261323" y="97659"/>
                    </a:lnTo>
                    <a:lnTo>
                      <a:pt x="97659" y="261323"/>
                    </a:lnTo>
                    <a:close/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orme libre : Forme 53">
                <a:extLst>
                  <a:ext uri="{FF2B5EF4-FFF2-40B4-BE49-F238E27FC236}">
                    <a16:creationId xmlns:a16="http://schemas.microsoft.com/office/drawing/2014/main" id="{BC46EB6D-7AF4-4319-BDF8-4EAF4C866463}"/>
                  </a:ext>
                </a:extLst>
              </p:cNvPr>
              <p:cNvSpPr/>
              <p:nvPr/>
            </p:nvSpPr>
            <p:spPr>
              <a:xfrm>
                <a:off x="1427045" y="5144212"/>
                <a:ext cx="161925" cy="161925"/>
              </a:xfrm>
              <a:custGeom>
                <a:avLst/>
                <a:gdLst>
                  <a:gd name="connsiteX0" fmla="*/ 0 w 161925"/>
                  <a:gd name="connsiteY0" fmla="*/ 162878 h 161925"/>
                  <a:gd name="connsiteX1" fmla="*/ 141923 w 161925"/>
                  <a:gd name="connsiteY1" fmla="*/ 135255 h 161925"/>
                  <a:gd name="connsiteX2" fmla="*/ 162878 w 161925"/>
                  <a:gd name="connsiteY2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25" h="161925">
                    <a:moveTo>
                      <a:pt x="0" y="162878"/>
                    </a:moveTo>
                    <a:lnTo>
                      <a:pt x="141923" y="135255"/>
                    </a:lnTo>
                    <a:lnTo>
                      <a:pt x="162878" y="0"/>
                    </a:lnTo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Forme libre : Forme 51">
              <a:extLst>
                <a:ext uri="{FF2B5EF4-FFF2-40B4-BE49-F238E27FC236}">
                  <a16:creationId xmlns:a16="http://schemas.microsoft.com/office/drawing/2014/main" id="{6003DCF6-3B14-40A1-8A2C-89DAA62C8A79}"/>
                </a:ext>
              </a:extLst>
            </p:cNvPr>
            <p:cNvSpPr/>
            <p:nvPr/>
          </p:nvSpPr>
          <p:spPr>
            <a:xfrm>
              <a:off x="1334697" y="5102537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185104 w 360000"/>
                <a:gd name="connsiteY1" fmla="*/ 0 h 360000"/>
                <a:gd name="connsiteX2" fmla="*/ 185104 w 360000"/>
                <a:gd name="connsiteY2" fmla="*/ 172694 h 360000"/>
                <a:gd name="connsiteX3" fmla="*/ 360000 w 360000"/>
                <a:gd name="connsiteY3" fmla="*/ 172694 h 360000"/>
                <a:gd name="connsiteX4" fmla="*/ 360000 w 360000"/>
                <a:gd name="connsiteY4" fmla="*/ 360000 h 360000"/>
                <a:gd name="connsiteX5" fmla="*/ 0 w 360000"/>
                <a:gd name="connsiteY5" fmla="*/ 360000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6" fmla="*/ 276544 w 360000"/>
                <a:gd name="connsiteY6" fmla="*/ 264134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0" fmla="*/ 360000 w 360000"/>
                <a:gd name="connsiteY0" fmla="*/ 172694 h 360000"/>
                <a:gd name="connsiteX1" fmla="*/ 360000 w 360000"/>
                <a:gd name="connsiteY1" fmla="*/ 360000 h 360000"/>
                <a:gd name="connsiteX2" fmla="*/ 0 w 360000"/>
                <a:gd name="connsiteY2" fmla="*/ 360000 h 360000"/>
                <a:gd name="connsiteX3" fmla="*/ 0 w 360000"/>
                <a:gd name="connsiteY3" fmla="*/ 0 h 360000"/>
                <a:gd name="connsiteX4" fmla="*/ 185104 w 360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" h="360000">
                  <a:moveTo>
                    <a:pt x="360000" y="172694"/>
                  </a:move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185104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 descr="Icône de personne">
            <a:extLst>
              <a:ext uri="{FF2B5EF4-FFF2-40B4-BE49-F238E27FC236}">
                <a16:creationId xmlns:a16="http://schemas.microsoft.com/office/drawing/2014/main" id="{412F9983-51D5-461E-AD5B-E1C499243CFE}"/>
              </a:ext>
            </a:extLst>
          </p:cNvPr>
          <p:cNvGrpSpPr/>
          <p:nvPr/>
        </p:nvGrpSpPr>
        <p:grpSpPr>
          <a:xfrm>
            <a:off x="1355433" y="4160109"/>
            <a:ext cx="297521" cy="297521"/>
            <a:chOff x="1334697" y="4580661"/>
            <a:chExt cx="360000" cy="360000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4424BE0-B035-4E9B-9C18-3AC04C0E44C2}"/>
                </a:ext>
              </a:extLst>
            </p:cNvPr>
            <p:cNvGrpSpPr/>
            <p:nvPr/>
          </p:nvGrpSpPr>
          <p:grpSpPr>
            <a:xfrm>
              <a:off x="1421012" y="4633770"/>
              <a:ext cx="180975" cy="231458"/>
              <a:chOff x="1443237" y="4633770"/>
              <a:chExt cx="180975" cy="231458"/>
            </a:xfrm>
          </p:grpSpPr>
          <p:sp>
            <p:nvSpPr>
              <p:cNvPr id="22" name="Forme libre : Forme 57">
                <a:extLst>
                  <a:ext uri="{FF2B5EF4-FFF2-40B4-BE49-F238E27FC236}">
                    <a16:creationId xmlns:a16="http://schemas.microsoft.com/office/drawing/2014/main" id="{0AEE60F4-3687-41B0-BB95-A7544E631A19}"/>
                  </a:ext>
                </a:extLst>
              </p:cNvPr>
              <p:cNvSpPr/>
              <p:nvPr/>
            </p:nvSpPr>
            <p:spPr>
              <a:xfrm>
                <a:off x="1478479" y="4633770"/>
                <a:ext cx="114300" cy="114300"/>
              </a:xfrm>
              <a:custGeom>
                <a:avLst/>
                <a:gdLst>
                  <a:gd name="connsiteX0" fmla="*/ 118110 w 114300"/>
                  <a:gd name="connsiteY0" fmla="*/ 59055 h 114300"/>
                  <a:gd name="connsiteX1" fmla="*/ 59055 w 114300"/>
                  <a:gd name="connsiteY1" fmla="*/ 118110 h 114300"/>
                  <a:gd name="connsiteX2" fmla="*/ 0 w 114300"/>
                  <a:gd name="connsiteY2" fmla="*/ 59055 h 114300"/>
                  <a:gd name="connsiteX3" fmla="*/ 59055 w 114300"/>
                  <a:gd name="connsiteY3" fmla="*/ 0 h 114300"/>
                  <a:gd name="connsiteX4" fmla="*/ 118110 w 114300"/>
                  <a:gd name="connsiteY4" fmla="*/ 5905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8110" y="59055"/>
                    </a:moveTo>
                    <a:cubicBezTo>
                      <a:pt x="118110" y="91440"/>
                      <a:pt x="91440" y="118110"/>
                      <a:pt x="59055" y="118110"/>
                    </a:cubicBezTo>
                    <a:cubicBezTo>
                      <a:pt x="26670" y="118110"/>
                      <a:pt x="0" y="91440"/>
                      <a:pt x="0" y="59055"/>
                    </a:cubicBezTo>
                    <a:cubicBezTo>
                      <a:pt x="0" y="26670"/>
                      <a:pt x="26670" y="0"/>
                      <a:pt x="59055" y="0"/>
                    </a:cubicBezTo>
                    <a:cubicBezTo>
                      <a:pt x="91440" y="0"/>
                      <a:pt x="118110" y="25718"/>
                      <a:pt x="118110" y="59055"/>
                    </a:cubicBezTo>
                    <a:close/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orme libre : Forme 58">
                <a:extLst>
                  <a:ext uri="{FF2B5EF4-FFF2-40B4-BE49-F238E27FC236}">
                    <a16:creationId xmlns:a16="http://schemas.microsoft.com/office/drawing/2014/main" id="{EABD35F7-A206-48D8-8149-B6C81AEAE08D}"/>
                  </a:ext>
                </a:extLst>
              </p:cNvPr>
              <p:cNvSpPr/>
              <p:nvPr/>
            </p:nvSpPr>
            <p:spPr>
              <a:xfrm>
                <a:off x="1443237" y="4798553"/>
                <a:ext cx="180975" cy="66675"/>
              </a:xfrm>
              <a:custGeom>
                <a:avLst/>
                <a:gdLst>
                  <a:gd name="connsiteX0" fmla="*/ 0 w 180975"/>
                  <a:gd name="connsiteY0" fmla="*/ 72390 h 66675"/>
                  <a:gd name="connsiteX1" fmla="*/ 94298 w 180975"/>
                  <a:gd name="connsiteY1" fmla="*/ 0 h 66675"/>
                  <a:gd name="connsiteX2" fmla="*/ 188595 w 180975"/>
                  <a:gd name="connsiteY2" fmla="*/ 7239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66675">
                    <a:moveTo>
                      <a:pt x="0" y="72390"/>
                    </a:moveTo>
                    <a:cubicBezTo>
                      <a:pt x="0" y="20955"/>
                      <a:pt x="41910" y="0"/>
                      <a:pt x="94298" y="0"/>
                    </a:cubicBezTo>
                    <a:cubicBezTo>
                      <a:pt x="146685" y="0"/>
                      <a:pt x="188595" y="20955"/>
                      <a:pt x="188595" y="72390"/>
                    </a:cubicBezTo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Forme libre : Forme 56">
              <a:extLst>
                <a:ext uri="{FF2B5EF4-FFF2-40B4-BE49-F238E27FC236}">
                  <a16:creationId xmlns:a16="http://schemas.microsoft.com/office/drawing/2014/main" id="{3CC6D2DD-A203-432F-A2C8-7AC9F828D4EE}"/>
                </a:ext>
              </a:extLst>
            </p:cNvPr>
            <p:cNvSpPr/>
            <p:nvPr/>
          </p:nvSpPr>
          <p:spPr>
            <a:xfrm>
              <a:off x="1334697" y="4580661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83322 w 360000"/>
                <a:gd name="connsiteY1" fmla="*/ 0 h 360000"/>
                <a:gd name="connsiteX2" fmla="*/ 83322 w 360000"/>
                <a:gd name="connsiteY2" fmla="*/ 68850 h 360000"/>
                <a:gd name="connsiteX3" fmla="*/ 276679 w 360000"/>
                <a:gd name="connsiteY3" fmla="*/ 68850 h 360000"/>
                <a:gd name="connsiteX4" fmla="*/ 276679 w 360000"/>
                <a:gd name="connsiteY4" fmla="*/ 0 h 360000"/>
                <a:gd name="connsiteX5" fmla="*/ 360000 w 360000"/>
                <a:gd name="connsiteY5" fmla="*/ 0 h 360000"/>
                <a:gd name="connsiteX6" fmla="*/ 360000 w 360000"/>
                <a:gd name="connsiteY6" fmla="*/ 360000 h 360000"/>
                <a:gd name="connsiteX7" fmla="*/ 0 w 360000"/>
                <a:gd name="connsiteY7" fmla="*/ 360000 h 360000"/>
                <a:gd name="connsiteX0" fmla="*/ 276679 w 368119"/>
                <a:gd name="connsiteY0" fmla="*/ 68850 h 360000"/>
                <a:gd name="connsiteX1" fmla="*/ 276679 w 368119"/>
                <a:gd name="connsiteY1" fmla="*/ 0 h 360000"/>
                <a:gd name="connsiteX2" fmla="*/ 360000 w 368119"/>
                <a:gd name="connsiteY2" fmla="*/ 0 h 360000"/>
                <a:gd name="connsiteX3" fmla="*/ 360000 w 368119"/>
                <a:gd name="connsiteY3" fmla="*/ 360000 h 360000"/>
                <a:gd name="connsiteX4" fmla="*/ 0 w 368119"/>
                <a:gd name="connsiteY4" fmla="*/ 360000 h 360000"/>
                <a:gd name="connsiteX5" fmla="*/ 0 w 368119"/>
                <a:gd name="connsiteY5" fmla="*/ 0 h 360000"/>
                <a:gd name="connsiteX6" fmla="*/ 83322 w 368119"/>
                <a:gd name="connsiteY6" fmla="*/ 0 h 360000"/>
                <a:gd name="connsiteX7" fmla="*/ 83322 w 368119"/>
                <a:gd name="connsiteY7" fmla="*/ 68850 h 360000"/>
                <a:gd name="connsiteX8" fmla="*/ 368119 w 368119"/>
                <a:gd name="connsiteY8" fmla="*/ 16029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7" fmla="*/ 83322 w 360000"/>
                <a:gd name="connsiteY7" fmla="*/ 6885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0" fmla="*/ 276679 w 360000"/>
                <a:gd name="connsiteY0" fmla="*/ 0 h 360000"/>
                <a:gd name="connsiteX1" fmla="*/ 360000 w 360000"/>
                <a:gd name="connsiteY1" fmla="*/ 0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83322 w 360000"/>
                <a:gd name="connsiteY5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360000">
                  <a:moveTo>
                    <a:pt x="276679" y="0"/>
                  </a:moveTo>
                  <a:lnTo>
                    <a:pt x="360000" y="0"/>
                  </a:ln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83322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88CFAB16-29F0-4811-B2C7-EBE6490369AF}"/>
              </a:ext>
            </a:extLst>
          </p:cNvPr>
          <p:cNvSpPr txBox="1"/>
          <p:nvPr/>
        </p:nvSpPr>
        <p:spPr>
          <a:xfrm>
            <a:off x="7261040" y="6342188"/>
            <a:ext cx="359746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‘’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Quality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 First, 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Safety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 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Before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, Digital </a:t>
            </a:r>
            <a:r>
              <a:rPr lang="fr-FR" sz="1400" dirty="0" err="1">
                <a:solidFill>
                  <a:srgbClr val="132BDC"/>
                </a:solidFill>
                <a:latin typeface="Cambria" panose="02040503050406030204" pitchFamily="18" charset="0"/>
              </a:rPr>
              <a:t>Forever</a:t>
            </a:r>
            <a:r>
              <a:rPr lang="fr-FR" sz="1400" dirty="0">
                <a:solidFill>
                  <a:srgbClr val="132BDC"/>
                </a:solidFill>
                <a:latin typeface="Cambria" panose="02040503050406030204" pitchFamily="18" charset="0"/>
              </a:rPr>
              <a:t>’’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71B016-7747-4386-A0AB-261575740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073" y="2355909"/>
            <a:ext cx="3597460" cy="22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612480_TF34357351_Win32" id="{C05A40DC-1094-4858-91C0-5870ADAF6E9B}" vid="{DA87E502-25D2-49FC-A8B1-E65FAD6FAED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Présentation moderne légère</Template>
  <TotalTime>223</TotalTime>
  <Words>241</Words>
  <Application>Microsoft Office PowerPoint</Application>
  <PresentationFormat>Grand écran</PresentationFormat>
  <Paragraphs>81</Paragraphs>
  <Slides>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5" baseType="lpstr">
      <vt:lpstr>Arial</vt:lpstr>
      <vt:lpstr>Arial Black</vt:lpstr>
      <vt:lpstr>Arial Rounded MT Bold</vt:lpstr>
      <vt:lpstr>Avenir Next LT Pro</vt:lpstr>
      <vt:lpstr>BankGothic Lt BT</vt:lpstr>
      <vt:lpstr>Calibri</vt:lpstr>
      <vt:lpstr>Cambria</vt:lpstr>
      <vt:lpstr>Franklin Gothic Book</vt:lpstr>
      <vt:lpstr>Gill Sans Ultra Bold</vt:lpstr>
      <vt:lpstr>Thème Office</vt:lpstr>
      <vt:lpstr>Ama group</vt:lpstr>
      <vt:lpstr>Présentation PowerPoint</vt:lpstr>
      <vt:lpstr>Présentation PowerPoint</vt:lpstr>
      <vt:lpstr>Présentation PowerPoint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 group</dc:title>
  <dc:creator>Amira Dahmani</dc:creator>
  <cp:lastModifiedBy>Amira Dahmani</cp:lastModifiedBy>
  <cp:revision>38</cp:revision>
  <dcterms:created xsi:type="dcterms:W3CDTF">2022-08-18T09:37:56Z</dcterms:created>
  <dcterms:modified xsi:type="dcterms:W3CDTF">2022-08-18T13:35:56Z</dcterms:modified>
</cp:coreProperties>
</file>